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67" r:id="rId6"/>
    <p:sldId id="269" r:id="rId7"/>
    <p:sldId id="258" r:id="rId8"/>
    <p:sldId id="264" r:id="rId9"/>
    <p:sldId id="265" r:id="rId10"/>
    <p:sldId id="268" r:id="rId11"/>
    <p:sldId id="266" r:id="rId12"/>
    <p:sldId id="270" r:id="rId13"/>
    <p:sldId id="271" r:id="rId14"/>
    <p:sldId id="276" r:id="rId15"/>
    <p:sldId id="260" r:id="rId16"/>
    <p:sldId id="261" r:id="rId17"/>
    <p:sldId id="272" r:id="rId18"/>
    <p:sldId id="275" r:id="rId19"/>
    <p:sldId id="273" r:id="rId20"/>
    <p:sldId id="262" r:id="rId21"/>
    <p:sldId id="259" r:id="rId22"/>
    <p:sldId id="263" r:id="rId23"/>
    <p:sldId id="277" r:id="rId24"/>
    <p:sldId id="278" r:id="rId25"/>
    <p:sldId id="274" r:id="rId2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7" d="100"/>
          <a:sy n="77" d="100"/>
        </p:scale>
        <p:origin x="883"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27/06/2025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27/06/2025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27/06/2025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632193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27/06/2025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mailto:office@tgfs.org.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text, outdoor, street, sign&#10;&#10;Description automatically generated">
            <a:extLst>
              <a:ext uri="{FF2B5EF4-FFF2-40B4-BE49-F238E27FC236}">
                <a16:creationId xmlns:a16="http://schemas.microsoft.com/office/drawing/2014/main" id="{4D1F366F-3DD9-4DDF-9FA9-550B315D01E6}"/>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9"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p:cNvSpPr>
            <a:spLocks noGrp="1"/>
          </p:cNvSpPr>
          <p:nvPr>
            <p:ph type="ctrTitle"/>
          </p:nvPr>
        </p:nvSpPr>
        <p:spPr>
          <a:xfrm>
            <a:off x="8022021" y="3231931"/>
            <a:ext cx="3852041" cy="1834056"/>
          </a:xfrm>
        </p:spPr>
        <p:txBody>
          <a:bodyPr>
            <a:normAutofit/>
          </a:bodyPr>
          <a:lstStyle/>
          <a:p>
            <a:r>
              <a:rPr lang="en-GB" sz="4000">
                <a:cs typeface="Calibri Light"/>
              </a:rPr>
              <a:t>Welcome to Tylers Green First School</a:t>
            </a:r>
            <a:endParaRPr lang="en-GB" sz="4000"/>
          </a:p>
        </p:txBody>
      </p:sp>
      <p:sp>
        <p:nvSpPr>
          <p:cNvPr id="3" name="Subtitle 2"/>
          <p:cNvSpPr>
            <a:spLocks noGrp="1"/>
          </p:cNvSpPr>
          <p:nvPr>
            <p:ph type="subTitle" idx="1"/>
          </p:nvPr>
        </p:nvSpPr>
        <p:spPr>
          <a:xfrm>
            <a:off x="7782910" y="5242675"/>
            <a:ext cx="4330262" cy="683284"/>
          </a:xfrm>
        </p:spPr>
        <p:txBody>
          <a:bodyPr vert="horz" lIns="91440" tIns="45720" rIns="91440" bIns="45720" rtlCol="0" anchor="t">
            <a:normAutofit/>
          </a:bodyPr>
          <a:lstStyle/>
          <a:p>
            <a:r>
              <a:rPr lang="en-GB" sz="2000" dirty="0">
                <a:cs typeface="Calibri"/>
              </a:rPr>
              <a:t>Reception 2025</a:t>
            </a:r>
            <a:endParaRPr lang="en-GB" sz="2000" dirty="0"/>
          </a:p>
        </p:txBody>
      </p:sp>
      <p:cxnSp>
        <p:nvCxnSpPr>
          <p:cNvPr id="11" name="Straight Connector 10">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cstate="hqprint">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42806-C2A9-1053-CA1A-7224DD2271E2}"/>
              </a:ext>
            </a:extLst>
          </p:cNvPr>
          <p:cNvSpPr>
            <a:spLocks noGrp="1"/>
          </p:cNvSpPr>
          <p:nvPr>
            <p:ph type="title"/>
          </p:nvPr>
        </p:nvSpPr>
        <p:spPr/>
        <p:txBody>
          <a:bodyPr/>
          <a:lstStyle/>
          <a:p>
            <a:pPr algn="ctr"/>
            <a:r>
              <a:rPr lang="en-GB" b="1">
                <a:cs typeface="Calibri Light"/>
              </a:rPr>
              <a:t>Key staff members – who to contact </a:t>
            </a:r>
          </a:p>
        </p:txBody>
      </p:sp>
      <p:sp>
        <p:nvSpPr>
          <p:cNvPr id="3" name="Content Placeholder 2">
            <a:extLst>
              <a:ext uri="{FF2B5EF4-FFF2-40B4-BE49-F238E27FC236}">
                <a16:creationId xmlns:a16="http://schemas.microsoft.com/office/drawing/2014/main" id="{6F06266F-3C74-5C6C-F68D-0B4F03B3FC08}"/>
              </a:ext>
            </a:extLst>
          </p:cNvPr>
          <p:cNvSpPr>
            <a:spLocks noGrp="1"/>
          </p:cNvSpPr>
          <p:nvPr>
            <p:ph idx="1"/>
          </p:nvPr>
        </p:nvSpPr>
        <p:spPr>
          <a:xfrm>
            <a:off x="4952999" y="1602887"/>
            <a:ext cx="4829909" cy="1363704"/>
          </a:xfrm>
        </p:spPr>
        <p:txBody>
          <a:bodyPr vert="horz" lIns="91440" tIns="45720" rIns="91440" bIns="45720" rtlCol="0" anchor="t">
            <a:normAutofit/>
          </a:bodyPr>
          <a:lstStyle/>
          <a:p>
            <a:endParaRPr lang="en-GB">
              <a:cs typeface="Calibri"/>
            </a:endParaRPr>
          </a:p>
          <a:p>
            <a:endParaRPr lang="en-GB">
              <a:cs typeface="Calibri"/>
            </a:endParaRPr>
          </a:p>
        </p:txBody>
      </p:sp>
      <p:sp>
        <p:nvSpPr>
          <p:cNvPr id="6" name="TextBox 5">
            <a:extLst>
              <a:ext uri="{FF2B5EF4-FFF2-40B4-BE49-F238E27FC236}">
                <a16:creationId xmlns:a16="http://schemas.microsoft.com/office/drawing/2014/main" id="{601C0389-CC48-D6EB-A77F-47BB80F3D5B0}"/>
              </a:ext>
            </a:extLst>
          </p:cNvPr>
          <p:cNvSpPr txBox="1"/>
          <p:nvPr/>
        </p:nvSpPr>
        <p:spPr>
          <a:xfrm>
            <a:off x="1723292" y="2836984"/>
            <a:ext cx="2743200" cy="2308324"/>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latin typeface="Calibri"/>
                <a:ea typeface="Arial"/>
                <a:cs typeface="Arial"/>
              </a:rPr>
              <a:t>Ms Gregory – SENCO and DHT.  Any worries or concerns about special needs, medical needs, disability, diversity, support in class or general worries around children's progress.</a:t>
            </a:r>
            <a:r>
              <a:rPr lang="en-US" dirty="0">
                <a:latin typeface="Calibri"/>
                <a:ea typeface="Arial"/>
                <a:cs typeface="Arial"/>
              </a:rPr>
              <a:t>​</a:t>
            </a:r>
            <a:endParaRPr lang="en-GB" dirty="0"/>
          </a:p>
        </p:txBody>
      </p:sp>
      <p:pic>
        <p:nvPicPr>
          <p:cNvPr id="7" name="Picture 7" descr="A close-up of a person smiling&#10;&#10;Description automatically generated">
            <a:extLst>
              <a:ext uri="{FF2B5EF4-FFF2-40B4-BE49-F238E27FC236}">
                <a16:creationId xmlns:a16="http://schemas.microsoft.com/office/drawing/2014/main" id="{4F63E2DC-8501-1406-0697-C527A33BC029}"/>
              </a:ext>
            </a:extLst>
          </p:cNvPr>
          <p:cNvPicPr>
            <a:picLocks noChangeAspect="1"/>
          </p:cNvPicPr>
          <p:nvPr/>
        </p:nvPicPr>
        <p:blipFill>
          <a:blip r:embed="rId3"/>
          <a:stretch>
            <a:fillRect/>
          </a:stretch>
        </p:blipFill>
        <p:spPr>
          <a:xfrm>
            <a:off x="10481305" y="3992156"/>
            <a:ext cx="1219200" cy="1543050"/>
          </a:xfrm>
          <a:prstGeom prst="rect">
            <a:avLst/>
          </a:prstGeom>
        </p:spPr>
      </p:pic>
      <p:sp>
        <p:nvSpPr>
          <p:cNvPr id="8" name="TextBox 7">
            <a:extLst>
              <a:ext uri="{FF2B5EF4-FFF2-40B4-BE49-F238E27FC236}">
                <a16:creationId xmlns:a16="http://schemas.microsoft.com/office/drawing/2014/main" id="{E87E1452-7A12-CA8E-A29D-5734F29C1AB3}"/>
              </a:ext>
            </a:extLst>
          </p:cNvPr>
          <p:cNvSpPr txBox="1"/>
          <p:nvPr/>
        </p:nvSpPr>
        <p:spPr>
          <a:xfrm>
            <a:off x="7762001" y="3991718"/>
            <a:ext cx="2743200" cy="1366528"/>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a:ea typeface="+mn-lt"/>
                <a:cs typeface="+mn-lt"/>
              </a:rPr>
              <a:t>Mrs Turner - PA to Headteacher.  School meals, dates and times, administrative queries.</a:t>
            </a:r>
            <a:endParaRPr lang="en-US">
              <a:ea typeface="+mn-lt"/>
              <a:cs typeface="+mn-lt"/>
            </a:endParaRPr>
          </a:p>
          <a:p>
            <a:pPr algn="l"/>
            <a:endParaRPr lang="en-GB">
              <a:cs typeface="Calibri"/>
            </a:endParaRPr>
          </a:p>
        </p:txBody>
      </p:sp>
      <p:sp>
        <p:nvSpPr>
          <p:cNvPr id="9" name="TextBox 8">
            <a:extLst>
              <a:ext uri="{FF2B5EF4-FFF2-40B4-BE49-F238E27FC236}">
                <a16:creationId xmlns:a16="http://schemas.microsoft.com/office/drawing/2014/main" id="{457706BD-5A28-DE5D-CA44-A8DA61BB1DDC}"/>
              </a:ext>
            </a:extLst>
          </p:cNvPr>
          <p:cNvSpPr txBox="1"/>
          <p:nvPr/>
        </p:nvSpPr>
        <p:spPr>
          <a:xfrm>
            <a:off x="4165388" y="5598579"/>
            <a:ext cx="3317630" cy="1200329"/>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Calibri"/>
              </a:rPr>
              <a:t> Mrs Beevers</a:t>
            </a:r>
            <a:endParaRPr lang="en-US"/>
          </a:p>
          <a:p>
            <a:r>
              <a:rPr lang="en-GB">
                <a:latin typeface="Calibri"/>
              </a:rPr>
              <a:t> Parent Governor.  </a:t>
            </a:r>
            <a:endParaRPr lang="en-GB"/>
          </a:p>
          <a:p>
            <a:pPr algn="l"/>
            <a:r>
              <a:rPr lang="en-GB">
                <a:latin typeface="Calibri"/>
              </a:rPr>
              <a:t>To give feedback on policies and governance.</a:t>
            </a:r>
            <a:endParaRPr lang="en-GB">
              <a:cs typeface="Calibri"/>
            </a:endParaRPr>
          </a:p>
        </p:txBody>
      </p:sp>
      <p:sp>
        <p:nvSpPr>
          <p:cNvPr id="13" name="TextBox 12">
            <a:extLst>
              <a:ext uri="{FF2B5EF4-FFF2-40B4-BE49-F238E27FC236}">
                <a16:creationId xmlns:a16="http://schemas.microsoft.com/office/drawing/2014/main" id="{C50E8339-598C-9E24-4890-9A6FC204D338}"/>
              </a:ext>
            </a:extLst>
          </p:cNvPr>
          <p:cNvSpPr txBox="1"/>
          <p:nvPr/>
        </p:nvSpPr>
        <p:spPr>
          <a:xfrm>
            <a:off x="5770728" y="1505803"/>
            <a:ext cx="4278573" cy="2031325"/>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Arial"/>
              </a:rPr>
              <a:t>Mrs Talbot – Headteacher.  Any concerns or questions around safety, school policies, the curriculum, school rules, or general worries! Mrs Talbot is usually on the gate daily or can be contacted via phone or email.</a:t>
            </a:r>
            <a:r>
              <a:rPr lang="en-US">
                <a:cs typeface="Arial"/>
              </a:rPr>
              <a:t>​​​</a:t>
            </a:r>
            <a:endParaRPr lang="en-US">
              <a:cs typeface="Calibri"/>
            </a:endParaRPr>
          </a:p>
        </p:txBody>
      </p:sp>
      <p:pic>
        <p:nvPicPr>
          <p:cNvPr id="10" name="Picture 9" descr="A person smiling at the camera&#10;&#10;Description automatically generated">
            <a:extLst>
              <a:ext uri="{FF2B5EF4-FFF2-40B4-BE49-F238E27FC236}">
                <a16:creationId xmlns:a16="http://schemas.microsoft.com/office/drawing/2014/main" id="{0D883198-1616-A5A1-2F5B-E1360F447C17}"/>
              </a:ext>
            </a:extLst>
          </p:cNvPr>
          <p:cNvPicPr>
            <a:picLocks noChangeAspect="1"/>
          </p:cNvPicPr>
          <p:nvPr/>
        </p:nvPicPr>
        <p:blipFill>
          <a:blip r:embed="rId4"/>
          <a:stretch>
            <a:fillRect/>
          </a:stretch>
        </p:blipFill>
        <p:spPr>
          <a:xfrm>
            <a:off x="10145713" y="1524000"/>
            <a:ext cx="1362075" cy="1524000"/>
          </a:xfrm>
          <a:prstGeom prst="rect">
            <a:avLst/>
          </a:prstGeom>
        </p:spPr>
      </p:pic>
      <p:pic>
        <p:nvPicPr>
          <p:cNvPr id="11" name="Picture 10" descr="A person smiling at camera&#10;&#10;Description automatically generated">
            <a:extLst>
              <a:ext uri="{FF2B5EF4-FFF2-40B4-BE49-F238E27FC236}">
                <a16:creationId xmlns:a16="http://schemas.microsoft.com/office/drawing/2014/main" id="{8927ED21-31DD-A5B5-91E5-665B5EFF1082}"/>
              </a:ext>
            </a:extLst>
          </p:cNvPr>
          <p:cNvPicPr>
            <a:picLocks noChangeAspect="1"/>
          </p:cNvPicPr>
          <p:nvPr/>
        </p:nvPicPr>
        <p:blipFill>
          <a:blip r:embed="rId5"/>
          <a:stretch>
            <a:fillRect/>
          </a:stretch>
        </p:blipFill>
        <p:spPr>
          <a:xfrm>
            <a:off x="178858" y="2791883"/>
            <a:ext cx="1314450" cy="1485900"/>
          </a:xfrm>
          <a:prstGeom prst="rect">
            <a:avLst/>
          </a:prstGeom>
        </p:spPr>
      </p:pic>
    </p:spTree>
    <p:extLst>
      <p:ext uri="{BB962C8B-B14F-4D97-AF65-F5344CB8AC3E}">
        <p14:creationId xmlns:p14="http://schemas.microsoft.com/office/powerpoint/2010/main" val="26246894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Heart 1">
            <a:extLst>
              <a:ext uri="{FF2B5EF4-FFF2-40B4-BE49-F238E27FC236}">
                <a16:creationId xmlns:a16="http://schemas.microsoft.com/office/drawing/2014/main" id="{59011535-335B-4D6E-A149-1288C2ED90E8}"/>
              </a:ext>
            </a:extLst>
          </p:cNvPr>
          <p:cNvSpPr/>
          <p:nvPr/>
        </p:nvSpPr>
        <p:spPr>
          <a:xfrm>
            <a:off x="1313234" y="0"/>
            <a:ext cx="9396919" cy="6780179"/>
          </a:xfrm>
          <a:prstGeom prst="hear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a:t>Our philosophy</a:t>
            </a:r>
            <a:r>
              <a:rPr lang="en-GB"/>
              <a:t>:</a:t>
            </a:r>
          </a:p>
          <a:p>
            <a:pPr algn="ctr"/>
            <a:r>
              <a:rPr lang="en-GB" sz="4800" i="1"/>
              <a:t>The child at the heart of the school, the school at the heart of the village</a:t>
            </a:r>
          </a:p>
        </p:txBody>
      </p:sp>
    </p:spTree>
    <p:extLst>
      <p:ext uri="{BB962C8B-B14F-4D97-AF65-F5344CB8AC3E}">
        <p14:creationId xmlns:p14="http://schemas.microsoft.com/office/powerpoint/2010/main" val="308592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tree, outdoor, person&#10;&#10;Description automatically generated">
            <a:extLst>
              <a:ext uri="{FF2B5EF4-FFF2-40B4-BE49-F238E27FC236}">
                <a16:creationId xmlns:a16="http://schemas.microsoft.com/office/drawing/2014/main" id="{23EFE4F6-0191-41AF-9653-0A5765781E7C}"/>
              </a:ext>
            </a:extLst>
          </p:cNvPr>
          <p:cNvPicPr>
            <a:picLocks noGrp="1" noChangeAspect="1"/>
          </p:cNvPicPr>
          <p:nvPr>
            <p:ph idx="1"/>
          </p:nvPr>
        </p:nvPicPr>
        <p:blipFill rotWithShape="1">
          <a:blip r:embed="rId2" cstate="hqprint">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64C549-7D4F-4FB9-AAEC-8DF6FC0A4364}"/>
              </a:ext>
            </a:extLst>
          </p:cNvPr>
          <p:cNvSpPr>
            <a:spLocks noGrp="1"/>
          </p:cNvSpPr>
          <p:nvPr>
            <p:ph type="title"/>
          </p:nvPr>
        </p:nvSpPr>
        <p:spPr>
          <a:xfrm>
            <a:off x="523875" y="5317240"/>
            <a:ext cx="11210925" cy="744836"/>
          </a:xfrm>
        </p:spPr>
        <p:txBody>
          <a:bodyPr vert="horz" lIns="91440" tIns="45720" rIns="91440" bIns="45720" rtlCol="0" anchor="ctr">
            <a:normAutofit fontScale="90000"/>
          </a:bodyPr>
          <a:lstStyle/>
          <a:p>
            <a:pPr algn="ctr"/>
            <a:r>
              <a:rPr lang="en-US" sz="3600">
                <a:solidFill>
                  <a:schemeClr val="tx1">
                    <a:lumMod val="85000"/>
                    <a:lumOff val="15000"/>
                  </a:schemeClr>
                </a:solidFill>
              </a:rPr>
              <a:t>Our School Values – Safe, Happy, Learning, Creative and Successful</a:t>
            </a:r>
          </a:p>
        </p:txBody>
      </p:sp>
      <p:cxnSp>
        <p:nvCxnSpPr>
          <p:cNvPr id="11" name="Straight Connector 1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4000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B01B8F-E573-4F77-A848-4E15AFDF283A}"/>
              </a:ext>
            </a:extLst>
          </p:cNvPr>
          <p:cNvSpPr>
            <a:spLocks noGrp="1"/>
          </p:cNvSpPr>
          <p:nvPr>
            <p:ph type="title"/>
          </p:nvPr>
        </p:nvSpPr>
        <p:spPr>
          <a:xfrm>
            <a:off x="5297762" y="329184"/>
            <a:ext cx="6251110" cy="1783080"/>
          </a:xfrm>
        </p:spPr>
        <p:txBody>
          <a:bodyPr anchor="b">
            <a:normAutofit/>
          </a:bodyPr>
          <a:lstStyle/>
          <a:p>
            <a:r>
              <a:rPr lang="en-GB" sz="5000">
                <a:cs typeface="Calibri Light"/>
              </a:rPr>
              <a:t>School Rules – written by our School Council</a:t>
            </a:r>
            <a:endParaRPr lang="en-GB" sz="5000"/>
          </a:p>
        </p:txBody>
      </p:sp>
      <p:pic>
        <p:nvPicPr>
          <p:cNvPr id="7" name="Picture 8">
            <a:extLst>
              <a:ext uri="{FF2B5EF4-FFF2-40B4-BE49-F238E27FC236}">
                <a16:creationId xmlns:a16="http://schemas.microsoft.com/office/drawing/2014/main" id="{ED3CCDBA-55A4-48AD-88DB-CB0E024C779D}"/>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r="-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3"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10">
            <a:extLst>
              <a:ext uri="{FF2B5EF4-FFF2-40B4-BE49-F238E27FC236}">
                <a16:creationId xmlns:a16="http://schemas.microsoft.com/office/drawing/2014/main" id="{C48ED77D-EE06-4130-8452-BC02DB7EDDCD}"/>
              </a:ext>
            </a:extLst>
          </p:cNvPr>
          <p:cNvSpPr>
            <a:spLocks noGrp="1"/>
          </p:cNvSpPr>
          <p:nvPr>
            <p:ph idx="1"/>
          </p:nvPr>
        </p:nvSpPr>
        <p:spPr>
          <a:xfrm>
            <a:off x="5297762" y="2706624"/>
            <a:ext cx="6251110" cy="3483864"/>
          </a:xfrm>
        </p:spPr>
        <p:txBody>
          <a:bodyPr vert="horz" lIns="91440" tIns="45720" rIns="91440" bIns="45720" rtlCol="0" anchor="t">
            <a:normAutofit/>
          </a:bodyPr>
          <a:lstStyle/>
          <a:p>
            <a:r>
              <a:rPr lang="en-US" sz="2200">
                <a:cs typeface="Calibri"/>
              </a:rPr>
              <a:t>Be Safe</a:t>
            </a:r>
          </a:p>
          <a:p>
            <a:r>
              <a:rPr lang="en-US" sz="2200">
                <a:cs typeface="Calibri"/>
              </a:rPr>
              <a:t>Be Kind</a:t>
            </a:r>
          </a:p>
          <a:p>
            <a:r>
              <a:rPr lang="en-US" sz="2200">
                <a:cs typeface="Calibri"/>
              </a:rPr>
              <a:t>Do your best</a:t>
            </a:r>
          </a:p>
          <a:p>
            <a:r>
              <a:rPr lang="en-US" sz="2200">
                <a:cs typeface="Calibri"/>
              </a:rPr>
              <a:t>Listen to grown ups</a:t>
            </a:r>
          </a:p>
          <a:p>
            <a:r>
              <a:rPr lang="en-US" sz="2200">
                <a:cs typeface="Calibri"/>
              </a:rPr>
              <a:t>Look after our school</a:t>
            </a:r>
          </a:p>
          <a:p>
            <a:endParaRPr lang="en-US" sz="2200">
              <a:cs typeface="Calibri"/>
            </a:endParaRPr>
          </a:p>
        </p:txBody>
      </p:sp>
    </p:spTree>
    <p:extLst>
      <p:ext uri="{BB962C8B-B14F-4D97-AF65-F5344CB8AC3E}">
        <p14:creationId xmlns:p14="http://schemas.microsoft.com/office/powerpoint/2010/main" val="3385131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AAC6B8-A9FB-4AE5-B175-D1F5B20BB46D}"/>
              </a:ext>
            </a:extLst>
          </p:cNvPr>
          <p:cNvSpPr>
            <a:spLocks noGrp="1"/>
          </p:cNvSpPr>
          <p:nvPr>
            <p:ph type="title"/>
          </p:nvPr>
        </p:nvSpPr>
        <p:spPr>
          <a:xfrm>
            <a:off x="640080" y="325369"/>
            <a:ext cx="4368602" cy="1956841"/>
          </a:xfrm>
        </p:spPr>
        <p:txBody>
          <a:bodyPr anchor="b">
            <a:normAutofit/>
          </a:bodyPr>
          <a:lstStyle/>
          <a:p>
            <a:r>
              <a:rPr lang="en-GB" sz="5400">
                <a:cs typeface="Calibri Light"/>
              </a:rPr>
              <a:t>Early Reading and Phonics</a:t>
            </a:r>
            <a:endParaRPr lang="en-GB" sz="5400"/>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7002163-C8B5-4D87-99B2-79710AE194C8}"/>
              </a:ext>
            </a:extLst>
          </p:cNvPr>
          <p:cNvSpPr>
            <a:spLocks noGrp="1"/>
          </p:cNvSpPr>
          <p:nvPr>
            <p:ph idx="1"/>
          </p:nvPr>
        </p:nvSpPr>
        <p:spPr>
          <a:xfrm>
            <a:off x="640080" y="2872899"/>
            <a:ext cx="4243589" cy="3320668"/>
          </a:xfrm>
        </p:spPr>
        <p:txBody>
          <a:bodyPr vert="horz" lIns="91440" tIns="45720" rIns="91440" bIns="45720" rtlCol="0">
            <a:normAutofit/>
          </a:bodyPr>
          <a:lstStyle/>
          <a:p>
            <a:r>
              <a:rPr lang="en-GB" sz="1700">
                <a:cs typeface="Calibri"/>
              </a:rPr>
              <a:t>A sound grasp of phonics will help your child learn to read and write</a:t>
            </a:r>
          </a:p>
          <a:p>
            <a:r>
              <a:rPr lang="en-GB" sz="1700">
                <a:cs typeface="Calibri"/>
              </a:rPr>
              <a:t>Reception is where the bulk of the new learning happens</a:t>
            </a:r>
          </a:p>
          <a:p>
            <a:r>
              <a:rPr lang="en-GB" sz="1700">
                <a:cs typeface="Calibri"/>
              </a:rPr>
              <a:t>Helpful information on the school website.</a:t>
            </a:r>
            <a:endParaRPr lang="en-GB" sz="1700"/>
          </a:p>
          <a:p>
            <a:r>
              <a:rPr lang="en-GB" sz="1700">
                <a:cs typeface="Calibri"/>
              </a:rPr>
              <a:t>We use Bug Club Phonics</a:t>
            </a:r>
          </a:p>
          <a:p>
            <a:endParaRPr lang="en-GB" sz="1700">
              <a:cs typeface="Calibri"/>
            </a:endParaRPr>
          </a:p>
          <a:p>
            <a:r>
              <a:rPr lang="en-GB" sz="1700">
                <a:cs typeface="Calibri"/>
              </a:rPr>
              <a:t>Please read with your child every day and practice their letter sounds.  The best 10 minutes of your day!</a:t>
            </a:r>
          </a:p>
        </p:txBody>
      </p:sp>
      <p:pic>
        <p:nvPicPr>
          <p:cNvPr id="5" name="Picture 5">
            <a:extLst>
              <a:ext uri="{FF2B5EF4-FFF2-40B4-BE49-F238E27FC236}">
                <a16:creationId xmlns:a16="http://schemas.microsoft.com/office/drawing/2014/main" id="{8E928E1D-3603-46B5-BDED-5FD2F481C3BA}"/>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r="-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7060599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 park lanes with skid marks on the road">
            <a:extLst>
              <a:ext uri="{FF2B5EF4-FFF2-40B4-BE49-F238E27FC236}">
                <a16:creationId xmlns:a16="http://schemas.microsoft.com/office/drawing/2014/main" id="{156C25C9-5983-9B35-D12A-DD20CE229EB4}"/>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r="-2"/>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D5CDE4-11FA-F090-CAC8-C4F09B521B62}"/>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Parking – the most talked about topic in school!</a:t>
            </a:r>
          </a:p>
        </p:txBody>
      </p:sp>
    </p:spTree>
    <p:extLst>
      <p:ext uri="{BB962C8B-B14F-4D97-AF65-F5344CB8AC3E}">
        <p14:creationId xmlns:p14="http://schemas.microsoft.com/office/powerpoint/2010/main" val="2853098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E04043-44A7-4A16-BEE7-B49A4097326A}"/>
              </a:ext>
            </a:extLst>
          </p:cNvPr>
          <p:cNvSpPr>
            <a:spLocks noGrp="1"/>
          </p:cNvSpPr>
          <p:nvPr>
            <p:ph type="title"/>
          </p:nvPr>
        </p:nvSpPr>
        <p:spPr>
          <a:xfrm>
            <a:off x="640080" y="325369"/>
            <a:ext cx="4368602" cy="1956841"/>
          </a:xfrm>
        </p:spPr>
        <p:txBody>
          <a:bodyPr anchor="b">
            <a:normAutofit/>
          </a:bodyPr>
          <a:lstStyle/>
          <a:p>
            <a:r>
              <a:rPr lang="en-GB" sz="5400">
                <a:cs typeface="Calibri Light"/>
              </a:rPr>
              <a:t>Questions or worries?</a:t>
            </a: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019A0F8D-511F-49D5-A3A2-022B8428941A}"/>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US" sz="2200">
                <a:cs typeface="Calibri"/>
              </a:rPr>
              <a:t>Email </a:t>
            </a:r>
            <a:r>
              <a:rPr lang="en-US" sz="2200">
                <a:cs typeface="Calibri"/>
                <a:hlinkClick r:id="rId2"/>
              </a:rPr>
              <a:t>office@tgfs.org.uk</a:t>
            </a:r>
            <a:r>
              <a:rPr lang="en-US" sz="2200">
                <a:cs typeface="Calibri"/>
              </a:rPr>
              <a:t> - we will check emails regularly during the holidays</a:t>
            </a:r>
          </a:p>
          <a:p>
            <a:r>
              <a:rPr lang="en-US" sz="2200">
                <a:cs typeface="Calibri"/>
              </a:rPr>
              <a:t>Call us on 01494 813201 until the 23rd July or after the 3rd of September.</a:t>
            </a:r>
            <a:endParaRPr lang="en-US" sz="2200">
              <a:ea typeface="Calibri"/>
              <a:cs typeface="Calibri"/>
            </a:endParaRPr>
          </a:p>
        </p:txBody>
      </p:sp>
      <p:pic>
        <p:nvPicPr>
          <p:cNvPr id="4" name="Picture 4">
            <a:extLst>
              <a:ext uri="{FF2B5EF4-FFF2-40B4-BE49-F238E27FC236}">
                <a16:creationId xmlns:a16="http://schemas.microsoft.com/office/drawing/2014/main" id="{4D36F6D0-CE48-4F0D-B04E-F5CEDF776CE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78540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65915" y="837127"/>
            <a:ext cx="8295209" cy="2621281"/>
          </a:xfrm>
        </p:spPr>
        <p:txBody>
          <a:bodyPr/>
          <a:lstStyle/>
          <a:p>
            <a:r>
              <a:rPr lang="en-GB"/>
              <a:t>Welcome to Reception at </a:t>
            </a:r>
            <a:r>
              <a:rPr lang="en-GB" err="1"/>
              <a:t>Tylers</a:t>
            </a:r>
            <a:r>
              <a:rPr lang="en-GB"/>
              <a:t> Green First School</a:t>
            </a:r>
          </a:p>
        </p:txBody>
      </p:sp>
    </p:spTree>
    <p:extLst>
      <p:ext uri="{BB962C8B-B14F-4D97-AF65-F5344CB8AC3E}">
        <p14:creationId xmlns:p14="http://schemas.microsoft.com/office/powerpoint/2010/main" val="3983990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Your welcome packs</a:t>
            </a:r>
          </a:p>
        </p:txBody>
      </p:sp>
      <p:sp>
        <p:nvSpPr>
          <p:cNvPr id="3" name="Content Placeholder 2"/>
          <p:cNvSpPr>
            <a:spLocks noGrp="1"/>
          </p:cNvSpPr>
          <p:nvPr>
            <p:ph idx="1"/>
          </p:nvPr>
        </p:nvSpPr>
        <p:spPr>
          <a:xfrm>
            <a:off x="838199" y="1372544"/>
            <a:ext cx="10876006" cy="4845608"/>
          </a:xfrm>
        </p:spPr>
        <p:txBody>
          <a:bodyPr vert="horz" lIns="91440" tIns="45720" rIns="91440" bIns="45720" rtlCol="0" anchor="t">
            <a:normAutofit lnSpcReduction="10000"/>
          </a:bodyPr>
          <a:lstStyle/>
          <a:p>
            <a:pPr marL="0" indent="0">
              <a:buNone/>
            </a:pPr>
            <a:r>
              <a:rPr lang="en-GB" sz="2400" dirty="0">
                <a:latin typeface="Calibri Light"/>
                <a:ea typeface="Arial Unicode MS"/>
                <a:cs typeface="Arial Unicode MS"/>
              </a:rPr>
              <a:t>You should have been given a pack of information on your way in this afternoon.  </a:t>
            </a:r>
            <a:endParaRPr lang="en-GB" sz="2400" dirty="0">
              <a:latin typeface="Calibri Light"/>
              <a:ea typeface="Arial Unicode MS" panose="020B0604020202020204" pitchFamily="34" charset="-128"/>
              <a:cs typeface="Arial Unicode MS" panose="020B0604020202020204" pitchFamily="34" charset="-128"/>
            </a:endParaRPr>
          </a:p>
          <a:p>
            <a:pPr lvl="1"/>
            <a:r>
              <a:rPr lang="en-GB" sz="1600" dirty="0">
                <a:latin typeface="Calibri"/>
                <a:ea typeface="Arial Unicode MS"/>
                <a:cs typeface="Arial"/>
              </a:rPr>
              <a:t>Information about which class your child will be in and who their teacher(s) will be.</a:t>
            </a:r>
            <a:endParaRPr lang="en-GB" sz="1600">
              <a:latin typeface="Calibri"/>
              <a:ea typeface="Arial Unicode MS" panose="020B0604020202020204" pitchFamily="34" charset="-128"/>
              <a:cs typeface="Arial Unicode MS" panose="020B0604020202020204" pitchFamily="34" charset="-128"/>
            </a:endParaRPr>
          </a:p>
          <a:p>
            <a:pPr lvl="1"/>
            <a:r>
              <a:rPr lang="en-GB" sz="1600" dirty="0">
                <a:latin typeface="Calibri"/>
                <a:ea typeface="Arial Unicode MS"/>
                <a:cs typeface="Arial Unicode MS"/>
              </a:rPr>
              <a:t>Tapestry permission – for us to take photos of your child for you to see at home.  Please return this as soon as possible so we can start setting this up ready  for September.   </a:t>
            </a:r>
            <a:endParaRPr lang="en-GB" sz="1600">
              <a:latin typeface="Calibri"/>
              <a:ea typeface="Arial Unicode MS" panose="020B0604020202020204" pitchFamily="34" charset="-128"/>
              <a:cs typeface="Arial Unicode MS" panose="020B0604020202020204" pitchFamily="34" charset="-128"/>
            </a:endParaRPr>
          </a:p>
          <a:p>
            <a:pPr lvl="1">
              <a:buFont typeface="Arial" panose="020B0604020202020204" pitchFamily="34" charset="0"/>
              <a:buChar char="•"/>
            </a:pPr>
            <a:r>
              <a:rPr lang="en-GB" sz="1600" dirty="0">
                <a:latin typeface="Calibri"/>
                <a:ea typeface="Arial Unicode MS"/>
                <a:cs typeface="Arial Unicode MS"/>
              </a:rPr>
              <a:t>Cool Milk leaflet</a:t>
            </a:r>
          </a:p>
          <a:p>
            <a:pPr lvl="1"/>
            <a:r>
              <a:rPr lang="en-GB" sz="1600" dirty="0">
                <a:latin typeface="Calibri"/>
                <a:ea typeface="Arial Unicode MS"/>
                <a:cs typeface="Arial Unicode MS"/>
              </a:rPr>
              <a:t>White card - who your child will be going home with</a:t>
            </a:r>
          </a:p>
          <a:p>
            <a:pPr lvl="1">
              <a:lnSpc>
                <a:spcPct val="100000"/>
              </a:lnSpc>
              <a:spcBef>
                <a:spcPts val="1000"/>
              </a:spcBef>
            </a:pPr>
            <a:r>
              <a:rPr lang="en-GB" sz="1600" dirty="0">
                <a:latin typeface="Calibri"/>
                <a:ea typeface="Arial Unicode MS"/>
                <a:cs typeface="Arial"/>
              </a:rPr>
              <a:t>ParentPay leaflet</a:t>
            </a:r>
            <a:endParaRPr lang="en-US" sz="1600">
              <a:latin typeface="Calibri"/>
              <a:ea typeface="Arial Unicode MS"/>
              <a:cs typeface="Arial"/>
            </a:endParaRPr>
          </a:p>
          <a:p>
            <a:pPr lvl="1">
              <a:lnSpc>
                <a:spcPct val="100000"/>
              </a:lnSpc>
              <a:spcBef>
                <a:spcPts val="1000"/>
              </a:spcBef>
            </a:pPr>
            <a:r>
              <a:rPr lang="en-US" sz="1600" dirty="0">
                <a:latin typeface="Calibri"/>
                <a:ea typeface="Arial Unicode MS"/>
                <a:cs typeface="Arial"/>
              </a:rPr>
              <a:t>Parking Map</a:t>
            </a:r>
            <a:endParaRPr lang="en-GB" sz="1600">
              <a:latin typeface="Calibri"/>
              <a:ea typeface="Arial Unicode MS"/>
              <a:cs typeface="Arial"/>
            </a:endParaRPr>
          </a:p>
          <a:p>
            <a:pPr lvl="1">
              <a:lnSpc>
                <a:spcPct val="100000"/>
              </a:lnSpc>
              <a:spcBef>
                <a:spcPts val="1000"/>
              </a:spcBef>
            </a:pPr>
            <a:r>
              <a:rPr lang="en-US" sz="1600" dirty="0">
                <a:latin typeface="Calibri"/>
                <a:ea typeface="Arial Unicode MS"/>
                <a:cs typeface="Arial"/>
              </a:rPr>
              <a:t>Frequently asked questions</a:t>
            </a:r>
            <a:endParaRPr lang="en-GB" sz="1600">
              <a:latin typeface="Calibri"/>
              <a:ea typeface="Arial Unicode MS"/>
              <a:cs typeface="Arial"/>
            </a:endParaRPr>
          </a:p>
          <a:p>
            <a:pPr lvl="1">
              <a:lnSpc>
                <a:spcPct val="100000"/>
              </a:lnSpc>
              <a:spcBef>
                <a:spcPts val="1000"/>
              </a:spcBef>
            </a:pPr>
            <a:r>
              <a:rPr lang="en-US" sz="1600" dirty="0">
                <a:latin typeface="Calibri"/>
                <a:ea typeface="Arial Unicode MS"/>
                <a:cs typeface="Arial"/>
              </a:rPr>
              <a:t>Term Dates</a:t>
            </a:r>
            <a:endParaRPr lang="en-GB" sz="1600">
              <a:latin typeface="Calibri"/>
              <a:ea typeface="Arial Unicode MS"/>
              <a:cs typeface="Arial"/>
            </a:endParaRPr>
          </a:p>
          <a:p>
            <a:pPr lvl="1">
              <a:lnSpc>
                <a:spcPct val="100000"/>
              </a:lnSpc>
              <a:spcBef>
                <a:spcPts val="1000"/>
              </a:spcBef>
            </a:pPr>
            <a:r>
              <a:rPr lang="en-US" sz="1600" dirty="0">
                <a:latin typeface="Calibri"/>
                <a:ea typeface="Arial Unicode MS"/>
                <a:cs typeface="Arial"/>
              </a:rPr>
              <a:t>Leave of absence leaflet</a:t>
            </a:r>
            <a:endParaRPr lang="en-GB" sz="1600">
              <a:latin typeface="Calibri"/>
              <a:ea typeface="Arial Unicode MS"/>
              <a:cs typeface="Arial"/>
            </a:endParaRPr>
          </a:p>
          <a:p>
            <a:pPr lvl="1">
              <a:lnSpc>
                <a:spcPct val="100000"/>
              </a:lnSpc>
              <a:spcBef>
                <a:spcPts val="1000"/>
              </a:spcBef>
            </a:pPr>
            <a:r>
              <a:rPr lang="en-US" sz="1600" dirty="0">
                <a:latin typeface="Calibri"/>
                <a:ea typeface="Arial Unicode MS"/>
                <a:cs typeface="Arial"/>
              </a:rPr>
              <a:t>Teaching your child to read at TGFS booklet</a:t>
            </a:r>
            <a:endParaRPr lang="en-GB" sz="1600">
              <a:latin typeface="Calibri"/>
              <a:ea typeface="Arial Unicode MS"/>
              <a:cs typeface="Arial"/>
            </a:endParaRPr>
          </a:p>
          <a:p>
            <a:pPr lvl="1">
              <a:lnSpc>
                <a:spcPct val="100000"/>
              </a:lnSpc>
              <a:spcBef>
                <a:spcPts val="1000"/>
              </a:spcBef>
            </a:pPr>
            <a:r>
              <a:rPr lang="en-US" sz="1600" dirty="0">
                <a:latin typeface="Calibri"/>
                <a:ea typeface="Arial Unicode MS"/>
                <a:cs typeface="Arial"/>
              </a:rPr>
              <a:t>Home School Agreement Letter and Form</a:t>
            </a:r>
          </a:p>
          <a:p>
            <a:pPr lvl="1">
              <a:lnSpc>
                <a:spcPct val="100000"/>
              </a:lnSpc>
              <a:spcBef>
                <a:spcPts val="1000"/>
              </a:spcBef>
            </a:pPr>
            <a:r>
              <a:rPr lang="en-GB" sz="1600" dirty="0">
                <a:latin typeface="Calibri"/>
                <a:ea typeface="Calibri"/>
                <a:cs typeface="Calibri"/>
              </a:rPr>
              <a:t>Brown envelope with medical forms.  If your child has medical needs and you do not have a brown envelope, please speak to Mrs Turner in the office.  </a:t>
            </a:r>
            <a:endParaRPr lang="en-US" sz="1600" dirty="0">
              <a:latin typeface="Arial Unicode MS"/>
              <a:ea typeface="Arial Unicode MS"/>
              <a:cs typeface="Arial"/>
            </a:endParaRPr>
          </a:p>
        </p:txBody>
      </p:sp>
    </p:spTree>
    <p:extLst>
      <p:ext uri="{BB962C8B-B14F-4D97-AF65-F5344CB8AC3E}">
        <p14:creationId xmlns:p14="http://schemas.microsoft.com/office/powerpoint/2010/main" val="29732636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744C7D1F-F549-1157-B352-0AFC67DB36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2EBCBC-BE6E-1936-8A31-01C75EDBB99A}"/>
              </a:ext>
            </a:extLst>
          </p:cNvPr>
          <p:cNvSpPr>
            <a:spLocks noGrp="1"/>
          </p:cNvSpPr>
          <p:nvPr>
            <p:ph type="title"/>
          </p:nvPr>
        </p:nvSpPr>
        <p:spPr/>
        <p:txBody>
          <a:bodyPr/>
          <a:lstStyle/>
          <a:p>
            <a:r>
              <a:rPr lang="en-GB" dirty="0"/>
              <a:t>A little bit about the class lists</a:t>
            </a:r>
          </a:p>
        </p:txBody>
      </p:sp>
      <p:sp>
        <p:nvSpPr>
          <p:cNvPr id="3" name="Content Placeholder 2">
            <a:extLst>
              <a:ext uri="{FF2B5EF4-FFF2-40B4-BE49-F238E27FC236}">
                <a16:creationId xmlns:a16="http://schemas.microsoft.com/office/drawing/2014/main" id="{0618037C-FD83-5308-BD83-1C7A5DC51086}"/>
              </a:ext>
            </a:extLst>
          </p:cNvPr>
          <p:cNvSpPr>
            <a:spLocks noGrp="1"/>
          </p:cNvSpPr>
          <p:nvPr>
            <p:ph idx="1"/>
          </p:nvPr>
        </p:nvSpPr>
        <p:spPr>
          <a:xfrm>
            <a:off x="838199" y="1372544"/>
            <a:ext cx="10927492" cy="4773527"/>
          </a:xfrm>
        </p:spPr>
        <p:txBody>
          <a:bodyPr vert="horz" lIns="91440" tIns="45720" rIns="91440" bIns="45720" rtlCol="0" anchor="t">
            <a:normAutofit lnSpcReduction="10000"/>
          </a:bodyPr>
          <a:lstStyle/>
          <a:p>
            <a:pPr marL="0" indent="0">
              <a:buNone/>
            </a:pPr>
            <a:r>
              <a:rPr lang="en-GB" dirty="0">
                <a:latin typeface="Calibri Light"/>
                <a:ea typeface="Arial Unicode MS"/>
                <a:cs typeface="Arial Unicode MS"/>
              </a:rPr>
              <a:t>We're often asked how we divide the children into the two classes:</a:t>
            </a:r>
            <a:r>
              <a:rPr lang="en-GB" sz="2400" dirty="0">
                <a:latin typeface="Calibri Light"/>
                <a:ea typeface="Arial Unicode MS"/>
                <a:cs typeface="Arial Unicode MS"/>
              </a:rPr>
              <a:t> </a:t>
            </a:r>
          </a:p>
          <a:p>
            <a:r>
              <a:rPr lang="en-GB" sz="1800" dirty="0">
                <a:latin typeface="Calibri Light"/>
                <a:ea typeface="Arial Unicode MS"/>
                <a:cs typeface="Arial Unicode MS"/>
              </a:rPr>
              <a:t>We receive our list of children after the Easter holidays</a:t>
            </a:r>
          </a:p>
          <a:p>
            <a:r>
              <a:rPr lang="en-GB" sz="1800" dirty="0">
                <a:latin typeface="Calibri Light"/>
                <a:ea typeface="Arial Unicode MS"/>
                <a:cs typeface="Arial Unicode MS"/>
              </a:rPr>
              <a:t>Mrs Turner starts to send information out to new families and begins collating returned forms/acceptance/rejections etc. </a:t>
            </a:r>
          </a:p>
          <a:p>
            <a:r>
              <a:rPr lang="en-GB" sz="1800" dirty="0">
                <a:latin typeface="Calibri Light"/>
                <a:ea typeface="Arial Unicode MS"/>
                <a:cs typeface="Arial Unicode MS"/>
              </a:rPr>
              <a:t>Mrs Hamilton starts contacting pre-schools to find out as much as we possibly can about every child.  </a:t>
            </a:r>
          </a:p>
          <a:p>
            <a:r>
              <a:rPr lang="en-GB" sz="1800" dirty="0">
                <a:latin typeface="Calibri Light"/>
                <a:ea typeface="Arial Unicode MS"/>
                <a:cs typeface="Arial Unicode MS"/>
              </a:rPr>
              <a:t>Reception teachers try to visit as many pre-schools as possible so the children get a chance to meet one of their teachers and so we can chat with their key-workers about any specific needs. </a:t>
            </a:r>
          </a:p>
          <a:p>
            <a:r>
              <a:rPr lang="en-GB" sz="1800" dirty="0">
                <a:latin typeface="Calibri Light"/>
                <a:ea typeface="Arial Unicode MS"/>
                <a:cs typeface="Arial Unicode MS"/>
              </a:rPr>
              <a:t>Mrs Hamilton reads through each </a:t>
            </a:r>
            <a:r>
              <a:rPr lang="en-GB" sz="1800" dirty="0" err="1">
                <a:latin typeface="Calibri Light"/>
                <a:ea typeface="Arial Unicode MS"/>
                <a:cs typeface="Arial Unicode MS"/>
              </a:rPr>
              <a:t>childs</a:t>
            </a:r>
            <a:r>
              <a:rPr lang="en-GB" sz="1800" dirty="0">
                <a:latin typeface="Calibri Light"/>
                <a:ea typeface="Arial Unicode MS"/>
                <a:cs typeface="Arial Unicode MS"/>
              </a:rPr>
              <a:t> 'Getting to Know You' form (again to find out as much about each child as possible). </a:t>
            </a:r>
          </a:p>
          <a:p>
            <a:r>
              <a:rPr lang="en-GB" sz="1800" dirty="0">
                <a:latin typeface="Calibri Light"/>
                <a:ea typeface="Arial Unicode MS"/>
                <a:cs typeface="Arial Unicode MS"/>
              </a:rPr>
              <a:t>As we receive forms back from parents, Mrs Turner updates our spreadsheet with any medical conditions, allergies etc. </a:t>
            </a:r>
          </a:p>
          <a:p>
            <a:r>
              <a:rPr lang="en-GB" sz="1800" dirty="0">
                <a:latin typeface="Calibri Light"/>
                <a:ea typeface="Arial Unicode MS"/>
                <a:cs typeface="Arial Unicode MS"/>
              </a:rPr>
              <a:t>Mrs Hamilton divides the classes, ensuring that there is an even split of girls/boys, ages and needs.  </a:t>
            </a:r>
          </a:p>
          <a:p>
            <a:r>
              <a:rPr lang="en-GB" sz="1800" dirty="0">
                <a:latin typeface="Calibri Light"/>
                <a:ea typeface="Arial Unicode MS"/>
                <a:cs typeface="Arial Unicode MS"/>
              </a:rPr>
              <a:t>Mrs Talbot checks the list and approves it</a:t>
            </a:r>
          </a:p>
          <a:p>
            <a:r>
              <a:rPr lang="en-GB" sz="1800" dirty="0">
                <a:latin typeface="Calibri Light"/>
                <a:ea typeface="Arial Unicode MS"/>
                <a:cs typeface="Arial Unicode MS"/>
              </a:rPr>
              <a:t>We are currently full – we have 30 children in each class.  </a:t>
            </a:r>
          </a:p>
        </p:txBody>
      </p:sp>
    </p:spTree>
    <p:extLst>
      <p:ext uri="{BB962C8B-B14F-4D97-AF65-F5344CB8AC3E}">
        <p14:creationId xmlns:p14="http://schemas.microsoft.com/office/powerpoint/2010/main" val="22654030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4197"/>
          </a:xfrm>
        </p:spPr>
        <p:txBody>
          <a:bodyPr/>
          <a:lstStyle/>
          <a:p>
            <a:r>
              <a:rPr lang="en-GB"/>
              <a:t>Our induction programme</a:t>
            </a:r>
          </a:p>
        </p:txBody>
      </p:sp>
      <p:sp>
        <p:nvSpPr>
          <p:cNvPr id="3" name="TextBox 2"/>
          <p:cNvSpPr txBox="1"/>
          <p:nvPr/>
        </p:nvSpPr>
        <p:spPr>
          <a:xfrm>
            <a:off x="875763" y="1403797"/>
            <a:ext cx="8525814" cy="4093428"/>
          </a:xfrm>
          <a:prstGeom prst="rect">
            <a:avLst/>
          </a:prstGeom>
          <a:noFill/>
        </p:spPr>
        <p:txBody>
          <a:bodyPr wrap="square" lIns="91440" tIns="45720" rIns="91440" bIns="45720" rtlCol="0" anchor="t">
            <a:spAutoFit/>
          </a:bodyPr>
          <a:lstStyle/>
          <a:p>
            <a:r>
              <a:rPr lang="en-GB" sz="2000" dirty="0">
                <a:latin typeface="Calibri Light"/>
                <a:ea typeface="Arial Unicode MS"/>
                <a:cs typeface="Arial Unicode MS"/>
              </a:rPr>
              <a:t>Individual visits – Friday 5th September - Wednesday 10th September</a:t>
            </a:r>
          </a:p>
          <a:p>
            <a:endParaRPr lang="en-GB" sz="2000">
              <a:latin typeface="Calibri Light"/>
              <a:ea typeface="Arial Unicode MS" panose="020B0604020202020204" pitchFamily="34" charset="-128"/>
              <a:cs typeface="Arial Unicode MS" panose="020B0604020202020204" pitchFamily="34" charset="-128"/>
            </a:endParaRPr>
          </a:p>
          <a:p>
            <a:r>
              <a:rPr lang="en-GB" sz="2000" dirty="0">
                <a:latin typeface="Calibri Light"/>
                <a:ea typeface="Arial Unicode MS"/>
                <a:cs typeface="Arial Unicode MS"/>
              </a:rPr>
              <a:t>Stay and Play sessions – Wednesday 10th September PM, Thursday 11th September AM &amp; Thursday 11th September PM</a:t>
            </a:r>
          </a:p>
          <a:p>
            <a:endParaRPr lang="en-GB" sz="2000">
              <a:latin typeface="Calibri Light"/>
              <a:ea typeface="Arial Unicode MS" panose="020B0604020202020204" pitchFamily="34" charset="-128"/>
              <a:cs typeface="Arial Unicode MS" panose="020B0604020202020204" pitchFamily="34" charset="-128"/>
            </a:endParaRPr>
          </a:p>
          <a:p>
            <a:r>
              <a:rPr lang="en-GB" sz="2000" dirty="0">
                <a:latin typeface="Calibri Light"/>
                <a:ea typeface="Arial Unicode MS"/>
                <a:cs typeface="Arial Unicode MS"/>
              </a:rPr>
              <a:t>Morning sessions to 1pm</a:t>
            </a:r>
          </a:p>
          <a:p>
            <a:r>
              <a:rPr lang="en-GB" sz="2000" dirty="0">
                <a:latin typeface="Calibri Light"/>
                <a:ea typeface="Arial Unicode MS"/>
                <a:cs typeface="Arial Unicode MS"/>
              </a:rPr>
              <a:t>Half class – Friday 12th September to 1pm</a:t>
            </a:r>
          </a:p>
          <a:p>
            <a:r>
              <a:rPr lang="en-GB" sz="2000" dirty="0">
                <a:latin typeface="Calibri Light"/>
                <a:ea typeface="Arial Unicode MS"/>
                <a:cs typeface="Arial Unicode MS"/>
              </a:rPr>
              <a:t>Half class – Monday 15th September </a:t>
            </a:r>
            <a:r>
              <a:rPr lang="en-GB" sz="2000" dirty="0">
                <a:latin typeface="Calibri Light"/>
                <a:ea typeface="Calibri Light"/>
                <a:cs typeface="Calibri Light"/>
              </a:rPr>
              <a:t>to 1pm</a:t>
            </a:r>
          </a:p>
          <a:p>
            <a:r>
              <a:rPr lang="en-GB" sz="2000" dirty="0">
                <a:latin typeface="Calibri Light"/>
                <a:ea typeface="Arial Unicode MS"/>
                <a:cs typeface="Arial Unicode MS"/>
              </a:rPr>
              <a:t>Whole class – Tuesday 16th September </a:t>
            </a:r>
            <a:r>
              <a:rPr lang="en-GB" sz="2000" dirty="0">
                <a:latin typeface="Calibri Light"/>
                <a:ea typeface="Calibri Light"/>
                <a:cs typeface="Calibri Light"/>
              </a:rPr>
              <a:t>to 1pm</a:t>
            </a:r>
          </a:p>
          <a:p>
            <a:endParaRPr lang="en-GB" sz="2000">
              <a:latin typeface="Calibri Light"/>
              <a:ea typeface="Arial Unicode MS" panose="020B0604020202020204" pitchFamily="34" charset="-128"/>
              <a:cs typeface="Arial Unicode MS" panose="020B0604020202020204" pitchFamily="34" charset="-128"/>
            </a:endParaRPr>
          </a:p>
          <a:p>
            <a:r>
              <a:rPr lang="en-GB" sz="2000" dirty="0">
                <a:latin typeface="Calibri Light"/>
                <a:ea typeface="Arial Unicode MS"/>
                <a:cs typeface="Arial Unicode MS"/>
              </a:rPr>
              <a:t>From Wednesday 17th September children will stay all day to 3.10</a:t>
            </a:r>
          </a:p>
          <a:p>
            <a:endParaRPr lang="en-GB" sz="2000">
              <a:latin typeface="Calibri Light"/>
              <a:ea typeface="Arial Unicode MS"/>
              <a:cs typeface="Arial Unicode MS"/>
            </a:endParaRPr>
          </a:p>
          <a:p>
            <a:r>
              <a:rPr lang="en-GB" sz="2000" b="1" dirty="0">
                <a:latin typeface="Calibri Light"/>
                <a:ea typeface="Arial Unicode MS"/>
                <a:cs typeface="Arial Unicode MS"/>
              </a:rPr>
              <a:t>*Packed lunch will be required for the first couple of weeks</a:t>
            </a:r>
          </a:p>
        </p:txBody>
      </p:sp>
    </p:spTree>
    <p:extLst>
      <p:ext uri="{BB962C8B-B14F-4D97-AF65-F5344CB8AC3E}">
        <p14:creationId xmlns:p14="http://schemas.microsoft.com/office/powerpoint/2010/main" val="14970898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41829"/>
          </a:xfrm>
        </p:spPr>
        <p:txBody>
          <a:bodyPr/>
          <a:lstStyle/>
          <a:p>
            <a:r>
              <a:rPr lang="en-GB"/>
              <a:t>Why do we do it? </a:t>
            </a:r>
          </a:p>
        </p:txBody>
      </p:sp>
      <p:sp>
        <p:nvSpPr>
          <p:cNvPr id="3" name="TextBox 2"/>
          <p:cNvSpPr txBox="1"/>
          <p:nvPr/>
        </p:nvSpPr>
        <p:spPr>
          <a:xfrm>
            <a:off x="3553405" y="6104644"/>
            <a:ext cx="4339771" cy="369332"/>
          </a:xfrm>
          <a:prstGeom prst="rect">
            <a:avLst/>
          </a:prstGeom>
          <a:noFill/>
        </p:spPr>
        <p:txBody>
          <a:bodyPr wrap="square" rtlCol="0">
            <a:spAutoFit/>
          </a:bodyPr>
          <a:lstStyle/>
          <a:p>
            <a:pPr algn="ctr"/>
            <a:r>
              <a:rPr lang="en-GB"/>
              <a:t>Maslow’s Hierarchy of Need</a:t>
            </a:r>
          </a:p>
        </p:txBody>
      </p:sp>
      <p:sp>
        <p:nvSpPr>
          <p:cNvPr id="4" name="TextBox 3"/>
          <p:cNvSpPr txBox="1"/>
          <p:nvPr/>
        </p:nvSpPr>
        <p:spPr>
          <a:xfrm>
            <a:off x="5588000" y="1698171"/>
            <a:ext cx="1669143" cy="369332"/>
          </a:xfrm>
          <a:prstGeom prst="rect">
            <a:avLst/>
          </a:prstGeom>
          <a:noFill/>
        </p:spPr>
        <p:txBody>
          <a:bodyPr wrap="square" rtlCol="0">
            <a:spAutoFit/>
          </a:bodyPr>
          <a:lstStyle/>
          <a:p>
            <a:r>
              <a:rPr lang="en-GB"/>
              <a:t>School</a:t>
            </a:r>
          </a:p>
        </p:txBody>
      </p:sp>
      <p:pic>
        <p:nvPicPr>
          <p:cNvPr id="1028" name="Picture 4" descr="maslow 5"/>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717440" y="1375786"/>
            <a:ext cx="6353175" cy="47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4454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 little bit about self regulation</a:t>
            </a:r>
          </a:p>
        </p:txBody>
      </p:sp>
      <p:sp>
        <p:nvSpPr>
          <p:cNvPr id="3" name="TextBox 2"/>
          <p:cNvSpPr txBox="1"/>
          <p:nvPr/>
        </p:nvSpPr>
        <p:spPr>
          <a:xfrm>
            <a:off x="677334" y="1281448"/>
            <a:ext cx="9290914" cy="4247317"/>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a:latin typeface="Calibri Light"/>
                <a:ea typeface="Arial Unicode MS"/>
                <a:cs typeface="Arial Unicode MS"/>
              </a:rPr>
              <a:t>Self-regulation refers to a person’s ability to understand and manage their behaviour and reactions to the feelings they are experiencing. It includes being able to control impulses, calm down after experiencing something exciting or upsetting and being able to behave in socially appropriate ways. </a:t>
            </a:r>
          </a:p>
          <a:p>
            <a:pPr marL="285750" indent="-285750">
              <a:buFont typeface="Arial" panose="020B0604020202020204" pitchFamily="34" charset="0"/>
              <a:buChar char="•"/>
            </a:pPr>
            <a:r>
              <a:rPr lang="en-GB">
                <a:latin typeface="Calibri Light"/>
                <a:ea typeface="Arial Unicode MS"/>
                <a:cs typeface="Arial Unicode MS"/>
              </a:rPr>
              <a:t>Self-regulation is now recognised as crucially important in young children’s development, strongly predicting children’s later success in relating to others and in their learning, while supporting lifelong mental and physical health.  </a:t>
            </a:r>
            <a:endParaRPr lang="en-GB">
              <a:latin typeface="Calibri Light"/>
              <a:ea typeface="Arial Unicode MS" panose="020B0604020202020204" pitchFamily="34" charset="-128"/>
              <a:cs typeface="Arial Unicode MS" panose="020B0604020202020204" pitchFamily="34" charset="-128"/>
            </a:endParaRPr>
          </a:p>
          <a:p>
            <a:pPr marL="285750" indent="-285750">
              <a:buFont typeface="Arial" panose="020B0604020202020204" pitchFamily="34" charset="0"/>
              <a:buChar char="•"/>
            </a:pPr>
            <a:r>
              <a:rPr lang="en-GB">
                <a:latin typeface="Calibri Light"/>
                <a:ea typeface="Arial Unicode MS"/>
                <a:cs typeface="Arial Unicode MS"/>
              </a:rPr>
              <a:t>Developing self-regulation, like many elements of development and learning, is not something children do by themselves.  It is a process that grows out of attuned relationships where the caregiver and child are closely attentive to each other and engage in sensitive, responsive exchanges.  We can only support your child to self-regulate if they have formed good relationships with us and feel safe, secure and valued.  </a:t>
            </a:r>
            <a:endParaRPr lang="en-GB">
              <a:latin typeface="Calibri Light"/>
              <a:ea typeface="Arial Unicode MS" panose="020B0604020202020204" pitchFamily="34" charset="-128"/>
              <a:cs typeface="Arial Unicode MS" panose="020B0604020202020204" pitchFamily="34" charset="-128"/>
            </a:endParaRPr>
          </a:p>
          <a:p>
            <a:pPr marL="285750" indent="-285750">
              <a:buFont typeface="Arial" panose="020B0604020202020204" pitchFamily="34" charset="0"/>
              <a:buChar char="•"/>
            </a:pPr>
            <a:r>
              <a:rPr lang="en-GB">
                <a:latin typeface="Calibri Light"/>
                <a:ea typeface="Arial Unicode MS"/>
                <a:cs typeface="Arial Unicode MS"/>
              </a:rPr>
              <a:t>Having a good relationship with your children, creating secure attachments will mean that your children are more engaged, independent, curious, confident and resilient – all crucially important to ensure success at school. </a:t>
            </a:r>
            <a:endParaRPr lang="en-GB">
              <a:latin typeface="Calibri Light"/>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496100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0049" y="379502"/>
            <a:ext cx="10515600" cy="1325563"/>
          </a:xfrm>
        </p:spPr>
        <p:txBody>
          <a:bodyPr/>
          <a:lstStyle/>
          <a:p>
            <a:r>
              <a:rPr lang="en-GB"/>
              <a:t>The results speak for themselves...</a:t>
            </a:r>
            <a:endParaRPr lang="en-US"/>
          </a:p>
        </p:txBody>
      </p:sp>
      <p:sp>
        <p:nvSpPr>
          <p:cNvPr id="3" name="TextBox 2"/>
          <p:cNvSpPr txBox="1"/>
          <p:nvPr/>
        </p:nvSpPr>
        <p:spPr>
          <a:xfrm>
            <a:off x="677334" y="1281448"/>
            <a:ext cx="9290914" cy="4031873"/>
          </a:xfrm>
          <a:prstGeom prst="rect">
            <a:avLst/>
          </a:prstGeom>
          <a:noFill/>
        </p:spPr>
        <p:txBody>
          <a:bodyPr wrap="square" lIns="91440" tIns="45720" rIns="91440" bIns="45720" rtlCol="0" anchor="t">
            <a:spAutoFit/>
          </a:bodyPr>
          <a:lstStyle/>
          <a:p>
            <a:endParaRPr lang="en-GB" sz="3200" b="1">
              <a:latin typeface="Calibri Light"/>
              <a:ea typeface="Arial Unicode MS"/>
              <a:cs typeface="Arial Unicode MS"/>
            </a:endParaRPr>
          </a:p>
          <a:p>
            <a:r>
              <a:rPr lang="en-GB" sz="3200" b="1" dirty="0">
                <a:latin typeface="Calibri Light"/>
                <a:ea typeface="Arial Unicode MS"/>
                <a:cs typeface="Arial Unicode MS"/>
              </a:rPr>
              <a:t>End of Reception data last year</a:t>
            </a:r>
            <a:endParaRPr lang="en-GB" dirty="0"/>
          </a:p>
          <a:p>
            <a:r>
              <a:rPr lang="en-GB" sz="3200" dirty="0">
                <a:latin typeface="Calibri Light"/>
                <a:ea typeface="Arial Unicode MS"/>
                <a:cs typeface="Arial Unicode MS"/>
              </a:rPr>
              <a:t>GLD – 83% (nationwide average was 67%)</a:t>
            </a:r>
          </a:p>
          <a:p>
            <a:r>
              <a:rPr lang="en-GB" sz="3200" dirty="0">
                <a:latin typeface="Calibri Light"/>
                <a:ea typeface="Arial Unicode MS"/>
                <a:cs typeface="Arial Unicode MS"/>
              </a:rPr>
              <a:t>ELG Reading - 83%</a:t>
            </a:r>
            <a:endParaRPr lang="en-GB" sz="3200" dirty="0">
              <a:latin typeface="Calibri Light"/>
              <a:ea typeface="Arial Unicode MS" panose="020B0604020202020204" pitchFamily="34" charset="-128"/>
              <a:cs typeface="Arial Unicode MS" panose="020B0604020202020204" pitchFamily="34" charset="-128"/>
            </a:endParaRPr>
          </a:p>
          <a:p>
            <a:r>
              <a:rPr lang="en-GB" sz="3200" dirty="0">
                <a:latin typeface="Calibri Light"/>
                <a:ea typeface="Arial Unicode MS"/>
                <a:cs typeface="Arial Unicode MS"/>
              </a:rPr>
              <a:t>ELG Writing - 90%</a:t>
            </a:r>
            <a:endParaRPr lang="en-GB" sz="3200" dirty="0">
              <a:latin typeface="Calibri Light"/>
              <a:ea typeface="Arial Unicode MS" panose="020B0604020202020204" pitchFamily="34" charset="-128"/>
              <a:cs typeface="Arial Unicode MS" panose="020B0604020202020204" pitchFamily="34" charset="-128"/>
            </a:endParaRPr>
          </a:p>
          <a:p>
            <a:r>
              <a:rPr lang="en-GB" sz="3200" dirty="0">
                <a:latin typeface="Calibri Light"/>
                <a:ea typeface="Arial Unicode MS"/>
                <a:cs typeface="Arial Unicode MS"/>
              </a:rPr>
              <a:t>ELG - Number - 93%</a:t>
            </a:r>
            <a:endParaRPr lang="en-GB" sz="3200" dirty="0">
              <a:latin typeface="Calibri Light"/>
              <a:ea typeface="Arial Unicode MS" panose="020B0604020202020204" pitchFamily="34" charset="-128"/>
              <a:cs typeface="Arial Unicode MS" panose="020B0604020202020204" pitchFamily="34" charset="-128"/>
            </a:endParaRPr>
          </a:p>
          <a:p>
            <a:endParaRPr lang="en-GB" sz="3200">
              <a:latin typeface="Calibri Light"/>
              <a:ea typeface="Arial Unicode MS" panose="020B0604020202020204" pitchFamily="34" charset="-128"/>
              <a:cs typeface="Arial Unicode MS" panose="020B0604020202020204" pitchFamily="34" charset="-128"/>
            </a:endParaRPr>
          </a:p>
          <a:p>
            <a:endParaRPr lang="en-GB" sz="3200" dirty="0">
              <a:latin typeface="Calibri Light"/>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9931282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5561"/>
          </a:xfrm>
        </p:spPr>
        <p:txBody>
          <a:bodyPr/>
          <a:lstStyle/>
          <a:p>
            <a:r>
              <a:rPr lang="en-GB"/>
              <a:t>Our timetable</a:t>
            </a:r>
          </a:p>
        </p:txBody>
      </p:sp>
      <p:graphicFrame>
        <p:nvGraphicFramePr>
          <p:cNvPr id="3" name="Table 2"/>
          <p:cNvGraphicFramePr>
            <a:graphicFrameLocks noGrp="1"/>
          </p:cNvGraphicFramePr>
          <p:nvPr>
            <p:extLst>
              <p:ext uri="{D42A27DB-BD31-4B8C-83A1-F6EECF244321}">
                <p14:modId xmlns:p14="http://schemas.microsoft.com/office/powerpoint/2010/main" val="233567122"/>
              </p:ext>
            </p:extLst>
          </p:nvPr>
        </p:nvGraphicFramePr>
        <p:xfrm>
          <a:off x="778569" y="1365161"/>
          <a:ext cx="10010904" cy="5195901"/>
        </p:xfrm>
        <a:graphic>
          <a:graphicData uri="http://schemas.openxmlformats.org/drawingml/2006/table">
            <a:tbl>
              <a:tblPr firstRow="1" firstCol="1" bandRow="1">
                <a:tableStyleId>{5C22544A-7EE6-4342-B048-85BDC9FD1C3A}</a:tableStyleId>
              </a:tblPr>
              <a:tblGrid>
                <a:gridCol w="932230">
                  <a:extLst>
                    <a:ext uri="{9D8B030D-6E8A-4147-A177-3AD203B41FA5}">
                      <a16:colId xmlns:a16="http://schemas.microsoft.com/office/drawing/2014/main" val="20000"/>
                    </a:ext>
                  </a:extLst>
                </a:gridCol>
                <a:gridCol w="468094">
                  <a:extLst>
                    <a:ext uri="{9D8B030D-6E8A-4147-A177-3AD203B41FA5}">
                      <a16:colId xmlns:a16="http://schemas.microsoft.com/office/drawing/2014/main" val="20001"/>
                    </a:ext>
                  </a:extLst>
                </a:gridCol>
                <a:gridCol w="468094">
                  <a:extLst>
                    <a:ext uri="{9D8B030D-6E8A-4147-A177-3AD203B41FA5}">
                      <a16:colId xmlns:a16="http://schemas.microsoft.com/office/drawing/2014/main" val="20002"/>
                    </a:ext>
                  </a:extLst>
                </a:gridCol>
                <a:gridCol w="1683561">
                  <a:extLst>
                    <a:ext uri="{9D8B030D-6E8A-4147-A177-3AD203B41FA5}">
                      <a16:colId xmlns:a16="http://schemas.microsoft.com/office/drawing/2014/main" val="20003"/>
                    </a:ext>
                  </a:extLst>
                </a:gridCol>
                <a:gridCol w="561844">
                  <a:extLst>
                    <a:ext uri="{9D8B030D-6E8A-4147-A177-3AD203B41FA5}">
                      <a16:colId xmlns:a16="http://schemas.microsoft.com/office/drawing/2014/main" val="20004"/>
                    </a:ext>
                  </a:extLst>
                </a:gridCol>
                <a:gridCol w="1851917">
                  <a:extLst>
                    <a:ext uri="{9D8B030D-6E8A-4147-A177-3AD203B41FA5}">
                      <a16:colId xmlns:a16="http://schemas.microsoft.com/office/drawing/2014/main" val="20005"/>
                    </a:ext>
                  </a:extLst>
                </a:gridCol>
                <a:gridCol w="611362">
                  <a:extLst>
                    <a:ext uri="{9D8B030D-6E8A-4147-A177-3AD203B41FA5}">
                      <a16:colId xmlns:a16="http://schemas.microsoft.com/office/drawing/2014/main" val="20006"/>
                    </a:ext>
                  </a:extLst>
                </a:gridCol>
                <a:gridCol w="2768786">
                  <a:extLst>
                    <a:ext uri="{9D8B030D-6E8A-4147-A177-3AD203B41FA5}">
                      <a16:colId xmlns:a16="http://schemas.microsoft.com/office/drawing/2014/main" val="20007"/>
                    </a:ext>
                  </a:extLst>
                </a:gridCol>
                <a:gridCol w="665016">
                  <a:extLst>
                    <a:ext uri="{9D8B030D-6E8A-4147-A177-3AD203B41FA5}">
                      <a16:colId xmlns:a16="http://schemas.microsoft.com/office/drawing/2014/main" val="20008"/>
                    </a:ext>
                  </a:extLst>
                </a:gridCol>
              </a:tblGrid>
              <a:tr h="375011">
                <a:tc>
                  <a:txBody>
                    <a:bodyPr/>
                    <a:lstStyle/>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r>
                        <a:rPr lang="en-GB" sz="1000">
                          <a:effectLst/>
                        </a:rPr>
                        <a:t>8:40-8.50</a:t>
                      </a:r>
                      <a:endParaRPr lang="en-GB" sz="1000">
                        <a:effectLst/>
                        <a:latin typeface="Calibri"/>
                        <a:ea typeface="Calibri"/>
                        <a:cs typeface="Times New Roman"/>
                      </a:endParaRPr>
                    </a:p>
                  </a:txBody>
                  <a:tcPr marL="48602" marR="48602" marT="0" marB="0" anchor="ctr"/>
                </a:tc>
                <a:tc>
                  <a:txBody>
                    <a:bodyPr/>
                    <a:lstStyle/>
                    <a:p>
                      <a:pPr algn="ctr">
                        <a:lnSpc>
                          <a:spcPct val="107000"/>
                        </a:lnSpc>
                        <a:spcAft>
                          <a:spcPts val="0"/>
                        </a:spcAft>
                      </a:pPr>
                      <a:r>
                        <a:rPr lang="en-GB" sz="1000">
                          <a:effectLst/>
                        </a:rPr>
                        <a:t>8.50-9.10</a:t>
                      </a:r>
                      <a:endParaRPr lang="en-GB" sz="1000">
                        <a:effectLst/>
                        <a:latin typeface="Calibri"/>
                        <a:ea typeface="Calibri" panose="020F0502020204030204" pitchFamily="34" charset="0"/>
                        <a:cs typeface="Times New Roman"/>
                      </a:endParaRPr>
                    </a:p>
                  </a:txBody>
                  <a:tcPr marL="48602" marR="48602" marT="0" marB="0"/>
                </a:tc>
                <a:tc>
                  <a:txBody>
                    <a:bodyPr/>
                    <a:lstStyle/>
                    <a:p>
                      <a:pPr algn="ctr">
                        <a:lnSpc>
                          <a:spcPct val="107000"/>
                        </a:lnSpc>
                        <a:spcAft>
                          <a:spcPts val="0"/>
                        </a:spcAft>
                      </a:pPr>
                      <a:r>
                        <a:rPr lang="en-GB" sz="1000">
                          <a:effectLst/>
                        </a:rPr>
                        <a:t>9.10-10:15</a:t>
                      </a:r>
                      <a:endParaRPr lang="en-GB" sz="10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r>
                        <a:rPr lang="en-GB" sz="1000">
                          <a:effectLst/>
                        </a:rPr>
                        <a:t>10.15-10.45</a:t>
                      </a:r>
                      <a:endParaRPr lang="en-GB" sz="10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r>
                        <a:rPr lang="en-GB" sz="1000">
                          <a:effectLst/>
                        </a:rPr>
                        <a:t>10.45-11.45</a:t>
                      </a:r>
                      <a:endParaRPr lang="en-GB" sz="10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r>
                        <a:rPr lang="en-GB" sz="1000">
                          <a:effectLst/>
                        </a:rPr>
                        <a:t>11.45-1.00</a:t>
                      </a:r>
                      <a:endParaRPr lang="en-GB" sz="10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r>
                        <a:rPr lang="en-GB" sz="1000">
                          <a:effectLst/>
                        </a:rPr>
                        <a:t>1-2.40</a:t>
                      </a:r>
                      <a:endParaRPr lang="en-GB" sz="10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r>
                        <a:rPr lang="en-GB" sz="1000">
                          <a:effectLst/>
                        </a:rPr>
                        <a:t>2:40-3:10</a:t>
                      </a:r>
                      <a:endParaRPr lang="en-GB" sz="1000">
                        <a:effectLst/>
                        <a:latin typeface="Calibri"/>
                        <a:ea typeface="Calibri" panose="020F0502020204030204" pitchFamily="34" charset="0"/>
                        <a:cs typeface="Times New Roman"/>
                      </a:endParaRPr>
                    </a:p>
                  </a:txBody>
                  <a:tcPr marL="48602" marR="48602" marT="0" marB="0"/>
                </a:tc>
                <a:extLst>
                  <a:ext uri="{0D108BD9-81ED-4DB2-BD59-A6C34878D82A}">
                    <a16:rowId xmlns:a16="http://schemas.microsoft.com/office/drawing/2014/main" val="10000"/>
                  </a:ext>
                </a:extLst>
              </a:tr>
              <a:tr h="1099172">
                <a:tc>
                  <a:txBody>
                    <a:bodyPr/>
                    <a:lstStyle/>
                    <a:p>
                      <a:pPr algn="l">
                        <a:lnSpc>
                          <a:spcPct val="107000"/>
                        </a:lnSpc>
                        <a:spcAft>
                          <a:spcPts val="0"/>
                        </a:spcAft>
                      </a:pPr>
                      <a:r>
                        <a:rPr lang="en-GB" sz="900">
                          <a:effectLst/>
                        </a:rPr>
                        <a:t>Monday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rowSpan="5">
                  <a:txBody>
                    <a:bodyPr/>
                    <a:lstStyle/>
                    <a:p>
                      <a:pPr marL="180340" marR="71755" lvl="0" algn="ctr">
                        <a:lnSpc>
                          <a:spcPct val="107000"/>
                        </a:lnSpc>
                        <a:spcAft>
                          <a:spcPts val="0"/>
                        </a:spcAft>
                        <a:buNone/>
                      </a:pPr>
                      <a:r>
                        <a:rPr lang="en-GB" sz="1600">
                          <a:effectLst/>
                        </a:rPr>
                        <a:t>Registration</a:t>
                      </a:r>
                    </a:p>
                  </a:txBody>
                  <a:tcPr marL="48602" marR="48602" marT="0" marB="0" vert="vert270" anchor="ctr"/>
                </a:tc>
                <a:tc rowSpan="5">
                  <a:txBody>
                    <a:bodyPr/>
                    <a:lstStyle/>
                    <a:p>
                      <a:pPr marL="180340" marR="71755" lvl="0" algn="ctr">
                        <a:lnSpc>
                          <a:spcPct val="107000"/>
                        </a:lnSpc>
                        <a:spcAft>
                          <a:spcPts val="0"/>
                        </a:spcAft>
                        <a:buNone/>
                      </a:pPr>
                      <a:endParaRPr lang="en-GB" sz="1600">
                        <a:effectLst/>
                      </a:endParaRPr>
                    </a:p>
                    <a:p>
                      <a:pPr marL="180340" marR="71755" lvl="0" algn="ctr">
                        <a:lnSpc>
                          <a:spcPct val="107000"/>
                        </a:lnSpc>
                        <a:spcAft>
                          <a:spcPts val="0"/>
                        </a:spcAft>
                        <a:buNone/>
                      </a:pPr>
                      <a:endParaRPr lang="en-GB" sz="1600">
                        <a:effectLst/>
                      </a:endParaRPr>
                    </a:p>
                    <a:p>
                      <a:pPr marL="180340" marR="71755" lvl="0" algn="ctr">
                        <a:lnSpc>
                          <a:spcPct val="107000"/>
                        </a:lnSpc>
                        <a:spcAft>
                          <a:spcPts val="0"/>
                        </a:spcAft>
                        <a:buNone/>
                      </a:pPr>
                      <a:endParaRPr lang="en-GB" sz="1600">
                        <a:effectLst/>
                      </a:endParaRPr>
                    </a:p>
                    <a:p>
                      <a:pPr marL="180340" marR="71755" lvl="0" algn="ctr">
                        <a:lnSpc>
                          <a:spcPct val="107000"/>
                        </a:lnSpc>
                        <a:spcAft>
                          <a:spcPts val="0"/>
                        </a:spcAft>
                        <a:buNone/>
                      </a:pPr>
                      <a:endParaRPr lang="en-GB" sz="1600">
                        <a:effectLst/>
                      </a:endParaRPr>
                    </a:p>
                    <a:p>
                      <a:pPr marL="180340" marR="71755" lvl="0" algn="ctr">
                        <a:lnSpc>
                          <a:spcPct val="107000"/>
                        </a:lnSpc>
                        <a:spcAft>
                          <a:spcPts val="0"/>
                        </a:spcAft>
                        <a:buNone/>
                      </a:pPr>
                      <a:r>
                        <a:rPr lang="en-GB" sz="1600" err="1">
                          <a:effectLst/>
                        </a:rPr>
                        <a:t>Phoni</a:t>
                      </a:r>
                      <a:r>
                        <a:rPr lang="en-GB" sz="1600">
                          <a:effectLst/>
                        </a:rPr>
                        <a:t> cs</a:t>
                      </a:r>
                    </a:p>
                    <a:p>
                      <a:pPr marL="180340" marR="71755" lvl="0" algn="ctr">
                        <a:lnSpc>
                          <a:spcPct val="107000"/>
                        </a:lnSpc>
                        <a:spcAft>
                          <a:spcPts val="0"/>
                        </a:spcAft>
                        <a:buNone/>
                      </a:pPr>
                      <a:endParaRPr lang="en-GB" sz="1600">
                        <a:effectLst/>
                      </a:endParaRPr>
                    </a:p>
                  </a:txBody>
                  <a:tcPr marL="48602" marR="48602" marT="0" marB="0" vert="vert270"/>
                </a:tc>
                <a:tc>
                  <a:txBody>
                    <a:bodyPr/>
                    <a:lstStyle/>
                    <a:p>
                      <a:pPr algn="ctr">
                        <a:lnSpc>
                          <a:spcPct val="107000"/>
                        </a:lnSpc>
                        <a:spcAft>
                          <a:spcPts val="0"/>
                        </a:spcAft>
                      </a:pPr>
                      <a:r>
                        <a:rPr lang="en-GB" sz="1400">
                          <a:effectLst/>
                        </a:rPr>
                        <a:t>Reading/writing</a:t>
                      </a: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r>
                        <a:rPr lang="en-GB" sz="1400">
                          <a:effectLst/>
                        </a:rPr>
                        <a:t>Play</a:t>
                      </a: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endParaRPr lang="en-GB" sz="1400">
                        <a:effectLst/>
                      </a:endParaRPr>
                    </a:p>
                    <a:p>
                      <a:pPr algn="ctr">
                        <a:lnSpc>
                          <a:spcPct val="107000"/>
                        </a:lnSpc>
                        <a:spcAft>
                          <a:spcPts val="0"/>
                        </a:spcAft>
                      </a:pPr>
                      <a:r>
                        <a:rPr lang="en-GB" sz="1400">
                          <a:effectLst/>
                        </a:rPr>
                        <a:t>Maths</a:t>
                      </a:r>
                    </a:p>
                    <a:p>
                      <a:pPr algn="ctr">
                        <a:lnSpc>
                          <a:spcPct val="107000"/>
                        </a:lnSpc>
                        <a:spcAft>
                          <a:spcPts val="0"/>
                        </a:spcAft>
                      </a:pPr>
                      <a:endParaRPr lang="en-GB" sz="1400">
                        <a:effectLst/>
                      </a:endParaRP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rowSpan="5">
                  <a:txBody>
                    <a:bodyPr/>
                    <a:lstStyle/>
                    <a:p>
                      <a:pPr marL="71755" marR="71755" algn="ctr">
                        <a:lnSpc>
                          <a:spcPct val="107000"/>
                        </a:lnSpc>
                        <a:spcAft>
                          <a:spcPts val="0"/>
                        </a:spcAft>
                      </a:pPr>
                      <a:r>
                        <a:rPr lang="en-GB" sz="1400">
                          <a:effectLst/>
                        </a:rPr>
                        <a:t>LUNCH</a:t>
                      </a:r>
                      <a:endParaRPr lang="en-GB" sz="1400">
                        <a:effectLst/>
                        <a:latin typeface="Calibri"/>
                        <a:ea typeface="Calibri" panose="020F0502020204030204" pitchFamily="34" charset="0"/>
                        <a:cs typeface="Times New Roman"/>
                      </a:endParaRPr>
                    </a:p>
                  </a:txBody>
                  <a:tcPr marL="48602" marR="48602" marT="0" marB="0" vert="vert270" anchor="ctr"/>
                </a:tc>
                <a:tc>
                  <a:txBody>
                    <a:bodyPr/>
                    <a:lstStyle/>
                    <a:p>
                      <a:pPr algn="ctr">
                        <a:lnSpc>
                          <a:spcPct val="107000"/>
                        </a:lnSpc>
                        <a:spcAft>
                          <a:spcPts val="0"/>
                        </a:spcAft>
                      </a:pPr>
                      <a:endParaRPr lang="en-GB" sz="1400">
                        <a:effectLst/>
                      </a:endParaRPr>
                    </a:p>
                    <a:p>
                      <a:pPr algn="ctr">
                        <a:lnSpc>
                          <a:spcPct val="107000"/>
                        </a:lnSpc>
                        <a:spcAft>
                          <a:spcPts val="0"/>
                        </a:spcAft>
                      </a:pPr>
                      <a:r>
                        <a:rPr lang="en-GB" sz="1400">
                          <a:effectLst/>
                        </a:rPr>
                        <a:t>Name writing practice</a:t>
                      </a:r>
                    </a:p>
                    <a:p>
                      <a:pPr algn="ctr">
                        <a:lnSpc>
                          <a:spcPct val="107000"/>
                        </a:lnSpc>
                        <a:spcAft>
                          <a:spcPts val="0"/>
                        </a:spcAft>
                      </a:pPr>
                      <a:r>
                        <a:rPr lang="en-GB" sz="1400">
                          <a:effectLst/>
                        </a:rPr>
                        <a:t>Gross motor exercises</a:t>
                      </a:r>
                    </a:p>
                    <a:p>
                      <a:pPr algn="ctr">
                        <a:lnSpc>
                          <a:spcPct val="107000"/>
                        </a:lnSpc>
                        <a:spcAft>
                          <a:spcPts val="0"/>
                        </a:spcAft>
                      </a:pPr>
                      <a:r>
                        <a:rPr lang="en-GB" sz="1400">
                          <a:effectLst/>
                        </a:rPr>
                        <a:t>Fine motor/</a:t>
                      </a:r>
                      <a:r>
                        <a:rPr lang="en-GB" sz="1400" err="1">
                          <a:effectLst/>
                        </a:rPr>
                        <a:t>theraputty</a:t>
                      </a:r>
                    </a:p>
                    <a:p>
                      <a:pPr lvl="0" algn="ctr">
                        <a:lnSpc>
                          <a:spcPct val="107000"/>
                        </a:lnSpc>
                        <a:spcAft>
                          <a:spcPts val="0"/>
                        </a:spcAft>
                        <a:buNone/>
                      </a:pPr>
                      <a:r>
                        <a:rPr lang="en-GB" sz="1400">
                          <a:effectLst/>
                        </a:rPr>
                        <a:t>PE from January</a:t>
                      </a:r>
                    </a:p>
                  </a:txBody>
                  <a:tcPr marL="48602" marR="48602" marT="0" marB="0" anchor="ctr"/>
                </a:tc>
                <a:tc rowSpan="5">
                  <a:txBody>
                    <a:bodyPr/>
                    <a:lstStyle/>
                    <a:p>
                      <a:pPr marL="71755" marR="71755" algn="ctr">
                        <a:lnSpc>
                          <a:spcPct val="107000"/>
                        </a:lnSpc>
                        <a:spcAft>
                          <a:spcPts val="0"/>
                        </a:spcAft>
                      </a:pPr>
                      <a:r>
                        <a:rPr lang="en-GB" sz="1400">
                          <a:effectLst/>
                        </a:rPr>
                        <a:t>Story and home time</a:t>
                      </a:r>
                      <a:endParaRPr lang="en-GB" sz="1400">
                        <a:effectLst/>
                        <a:latin typeface="Calibri"/>
                        <a:ea typeface="Calibri" panose="020F0502020204030204" pitchFamily="34" charset="0"/>
                        <a:cs typeface="Times New Roman"/>
                      </a:endParaRPr>
                    </a:p>
                  </a:txBody>
                  <a:tcPr marL="48602" marR="48602" marT="0" marB="0" vert="vert270" anchor="ctr"/>
                </a:tc>
                <a:extLst>
                  <a:ext uri="{0D108BD9-81ED-4DB2-BD59-A6C34878D82A}">
                    <a16:rowId xmlns:a16="http://schemas.microsoft.com/office/drawing/2014/main" val="10001"/>
                  </a:ext>
                </a:extLst>
              </a:tr>
              <a:tr h="737092">
                <a:tc>
                  <a:txBody>
                    <a:bodyPr/>
                    <a:lstStyle/>
                    <a:p>
                      <a:pPr algn="l">
                        <a:lnSpc>
                          <a:spcPct val="107000"/>
                        </a:lnSpc>
                        <a:spcAft>
                          <a:spcPts val="0"/>
                        </a:spcAft>
                      </a:pPr>
                      <a:r>
                        <a:rPr lang="en-GB" sz="900">
                          <a:effectLst/>
                        </a:rPr>
                        <a:t>Tuesday</a:t>
                      </a:r>
                      <a:endParaRPr lang="en-GB" sz="800">
                        <a:effectLst/>
                      </a:endParaRPr>
                    </a:p>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vMerge="1">
                  <a:txBody>
                    <a:bodyPr/>
                    <a:lstStyle/>
                    <a:p>
                      <a:endParaRPr lang="en-GB"/>
                    </a:p>
                  </a:txBody>
                  <a:tcPr/>
                </a:tc>
                <a:tc vMerge="1">
                  <a:txBody>
                    <a:bodyPr/>
                    <a:lstStyle/>
                    <a:p>
                      <a:endParaRPr lang="en-GB"/>
                    </a:p>
                  </a:txBody>
                  <a:tcPr/>
                </a:tc>
                <a:tc>
                  <a:txBody>
                    <a:bodyPr/>
                    <a:lstStyle/>
                    <a:p>
                      <a:pPr lvl="0" algn="ctr">
                        <a:lnSpc>
                          <a:spcPct val="107000"/>
                        </a:lnSpc>
                        <a:spcAft>
                          <a:spcPts val="0"/>
                        </a:spcAft>
                        <a:buNone/>
                      </a:pPr>
                      <a:r>
                        <a:rPr lang="en-GB" sz="1400" b="0" i="0" u="none" strike="noStrike" noProof="0">
                          <a:solidFill>
                            <a:srgbClr val="000000"/>
                          </a:solidFill>
                          <a:effectLst/>
                          <a:latin typeface="Calibri"/>
                        </a:rPr>
                        <a:t>Reading/writing</a:t>
                      </a:r>
                      <a:endParaRPr lang="en-US"/>
                    </a:p>
                  </a:txBody>
                  <a:tcPr marL="48602" marR="48602" marT="0" marB="0" anchor="ctr"/>
                </a:tc>
                <a:tc>
                  <a:txBody>
                    <a:bodyPr/>
                    <a:lstStyle/>
                    <a:p>
                      <a:pPr algn="ctr">
                        <a:lnSpc>
                          <a:spcPct val="107000"/>
                        </a:lnSpc>
                        <a:spcAft>
                          <a:spcPts val="0"/>
                        </a:spcAft>
                      </a:pPr>
                      <a:endParaRPr lang="en-GB" sz="1400">
                        <a:effectLst/>
                      </a:endParaRPr>
                    </a:p>
                    <a:p>
                      <a:pPr algn="ctr">
                        <a:lnSpc>
                          <a:spcPct val="107000"/>
                        </a:lnSpc>
                        <a:spcAft>
                          <a:spcPts val="0"/>
                        </a:spcAft>
                      </a:pPr>
                      <a:r>
                        <a:rPr lang="en-GB" sz="1400">
                          <a:effectLst/>
                        </a:rPr>
                        <a:t>Play</a:t>
                      </a: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r>
                        <a:rPr lang="en-GB" sz="1400">
                          <a:effectLst/>
                        </a:rPr>
                        <a:t>Maths</a:t>
                      </a:r>
                    </a:p>
                  </a:txBody>
                  <a:tcPr marL="48602" marR="48602" marT="0" marB="0" anchor="ctr"/>
                </a:tc>
                <a:tc vMerge="1">
                  <a:txBody>
                    <a:bodyPr/>
                    <a:lstStyle/>
                    <a:p>
                      <a:endParaRPr lang="en-GB"/>
                    </a:p>
                  </a:txBody>
                  <a:tcPr/>
                </a:tc>
                <a:tc>
                  <a:txBody>
                    <a:bodyPr/>
                    <a:lstStyle/>
                    <a:p>
                      <a:pPr algn="ctr">
                        <a:lnSpc>
                          <a:spcPct val="107000"/>
                        </a:lnSpc>
                        <a:spcAft>
                          <a:spcPts val="0"/>
                        </a:spcAft>
                      </a:pPr>
                      <a:r>
                        <a:rPr lang="en-GB" sz="1400">
                          <a:effectLst/>
                        </a:rPr>
                        <a:t>Child initiated learning in 3 inside rooms and 1 outside area.  </a:t>
                      </a:r>
                      <a:endParaRPr lang="en-US"/>
                    </a:p>
                  </a:txBody>
                  <a:tcPr marL="48602" marR="48602" marT="0" marB="0" anchor="ctr"/>
                </a:tc>
                <a:tc vMerge="1">
                  <a:txBody>
                    <a:bodyPr/>
                    <a:lstStyle/>
                    <a:p>
                      <a:endParaRPr lang="en-GB"/>
                    </a:p>
                  </a:txBody>
                  <a:tcPr/>
                </a:tc>
                <a:extLst>
                  <a:ext uri="{0D108BD9-81ED-4DB2-BD59-A6C34878D82A}">
                    <a16:rowId xmlns:a16="http://schemas.microsoft.com/office/drawing/2014/main" val="10002"/>
                  </a:ext>
                </a:extLst>
              </a:tr>
              <a:tr h="1099172">
                <a:tc>
                  <a:txBody>
                    <a:bodyPr/>
                    <a:lstStyle/>
                    <a:p>
                      <a:pPr algn="l">
                        <a:lnSpc>
                          <a:spcPct val="107000"/>
                        </a:lnSpc>
                        <a:spcAft>
                          <a:spcPts val="0"/>
                        </a:spcAft>
                      </a:pPr>
                      <a:r>
                        <a:rPr lang="en-GB" sz="900">
                          <a:effectLst/>
                        </a:rPr>
                        <a:t>Wednesday</a:t>
                      </a:r>
                      <a:endParaRPr lang="en-GB" sz="800">
                        <a:effectLst/>
                      </a:endParaRPr>
                    </a:p>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vMerge="1">
                  <a:txBody>
                    <a:bodyPr/>
                    <a:lstStyle/>
                    <a:p>
                      <a:endParaRPr lang="en-GB"/>
                    </a:p>
                  </a:txBody>
                  <a:tcPr/>
                </a:tc>
                <a:tc vMerge="1">
                  <a:txBody>
                    <a:bodyPr/>
                    <a:lstStyle/>
                    <a:p>
                      <a:endParaRPr lang="en-GB"/>
                    </a:p>
                  </a:txBody>
                  <a:tcPr/>
                </a:tc>
                <a:tc>
                  <a:txBody>
                    <a:bodyPr/>
                    <a:lstStyle/>
                    <a:p>
                      <a:pPr lvl="0" algn="ctr">
                        <a:lnSpc>
                          <a:spcPct val="107000"/>
                        </a:lnSpc>
                        <a:spcAft>
                          <a:spcPts val="0"/>
                        </a:spcAft>
                        <a:buNone/>
                      </a:pPr>
                      <a:r>
                        <a:rPr lang="en-GB" sz="1400" b="0" i="0" u="none" strike="noStrike" noProof="0">
                          <a:solidFill>
                            <a:srgbClr val="000000"/>
                          </a:solidFill>
                          <a:effectLst/>
                          <a:latin typeface="Calibri"/>
                        </a:rPr>
                        <a:t>Music </a:t>
                      </a:r>
                      <a:endParaRPr lang="en-US" sz="1400" b="0" i="0" u="none" strike="noStrike" noProof="0">
                        <a:solidFill>
                          <a:srgbClr val="000000"/>
                        </a:solidFill>
                        <a:effectLst/>
                        <a:latin typeface="Calibri"/>
                      </a:endParaRPr>
                    </a:p>
                    <a:p>
                      <a:pPr lvl="0" algn="ctr">
                        <a:lnSpc>
                          <a:spcPct val="107000"/>
                        </a:lnSpc>
                        <a:spcAft>
                          <a:spcPts val="0"/>
                        </a:spcAft>
                        <a:buNone/>
                      </a:pPr>
                      <a:r>
                        <a:rPr lang="en-GB" sz="1400" b="0" i="0" u="none" strike="noStrike" noProof="0">
                          <a:solidFill>
                            <a:srgbClr val="000000"/>
                          </a:solidFill>
                          <a:effectLst/>
                          <a:latin typeface="Calibri"/>
                        </a:rPr>
                        <a:t>Jigsaw </a:t>
                      </a:r>
                      <a:endParaRPr lang="en-GB"/>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endParaRPr lang="en-GB" sz="1400">
                        <a:effectLst/>
                      </a:endParaRPr>
                    </a:p>
                    <a:p>
                      <a:pPr algn="ctr">
                        <a:lnSpc>
                          <a:spcPct val="107000"/>
                        </a:lnSpc>
                        <a:spcAft>
                          <a:spcPts val="0"/>
                        </a:spcAft>
                      </a:pPr>
                      <a:r>
                        <a:rPr lang="en-GB" sz="1400">
                          <a:effectLst/>
                        </a:rPr>
                        <a:t>Play</a:t>
                      </a: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endParaRPr lang="en-GB" sz="1400">
                        <a:effectLst/>
                      </a:endParaRPr>
                    </a:p>
                    <a:p>
                      <a:pPr lvl="0" algn="ctr">
                        <a:lnSpc>
                          <a:spcPct val="107000"/>
                        </a:lnSpc>
                        <a:spcAft>
                          <a:spcPts val="0"/>
                        </a:spcAft>
                        <a:buNone/>
                      </a:pPr>
                      <a:r>
                        <a:rPr lang="en-GB" sz="1400" b="0" i="0" u="none" strike="noStrike" noProof="0">
                          <a:solidFill>
                            <a:srgbClr val="000000"/>
                          </a:solidFill>
                          <a:effectLst/>
                          <a:latin typeface="Calibri"/>
                        </a:rPr>
                        <a:t>Music </a:t>
                      </a:r>
                      <a:endParaRPr lang="en-US" sz="1400" b="0" i="0" u="none" strike="noStrike" noProof="0">
                        <a:solidFill>
                          <a:srgbClr val="000000"/>
                        </a:solidFill>
                        <a:effectLst/>
                        <a:latin typeface="Calibri"/>
                      </a:endParaRPr>
                    </a:p>
                    <a:p>
                      <a:pPr lvl="0" algn="ctr">
                        <a:lnSpc>
                          <a:spcPct val="107000"/>
                        </a:lnSpc>
                        <a:spcAft>
                          <a:spcPts val="0"/>
                        </a:spcAft>
                        <a:buNone/>
                      </a:pPr>
                      <a:r>
                        <a:rPr lang="en-GB" sz="1400" b="0" i="0" u="none" strike="noStrike" noProof="0">
                          <a:solidFill>
                            <a:srgbClr val="000000"/>
                          </a:solidFill>
                          <a:effectLst/>
                          <a:latin typeface="Calibri"/>
                        </a:rPr>
                        <a:t>Jigsaw </a:t>
                      </a:r>
                      <a:endParaRPr lang="en-GB"/>
                    </a:p>
                    <a:p>
                      <a:pPr algn="ctr">
                        <a:lnSpc>
                          <a:spcPct val="107000"/>
                        </a:lnSpc>
                        <a:spcAft>
                          <a:spcPts val="0"/>
                        </a:spcAft>
                      </a:pPr>
                      <a:endParaRPr lang="en-GB" sz="1400">
                        <a:effectLst/>
                      </a:endParaRP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vMerge="1">
                  <a:txBody>
                    <a:bodyPr/>
                    <a:lstStyle/>
                    <a:p>
                      <a:endParaRPr lang="en-GB"/>
                    </a:p>
                  </a:txBody>
                  <a:tcPr/>
                </a:tc>
                <a:tc>
                  <a:txBody>
                    <a:bodyPr/>
                    <a:lstStyle/>
                    <a:p>
                      <a:pPr algn="ctr">
                        <a:lnSpc>
                          <a:spcPct val="107000"/>
                        </a:lnSpc>
                        <a:spcAft>
                          <a:spcPts val="0"/>
                        </a:spcAft>
                      </a:pPr>
                      <a:r>
                        <a:rPr lang="en-GB" sz="1400">
                          <a:effectLst/>
                        </a:rPr>
                        <a:t>Child initiated learning in 3 inside rooms and 1 outside area.  </a:t>
                      </a:r>
                      <a:endParaRPr lang="en-US"/>
                    </a:p>
                  </a:txBody>
                  <a:tcPr marL="48602" marR="48602" marT="0" marB="0" anchor="ctr"/>
                </a:tc>
                <a:tc vMerge="1">
                  <a:txBody>
                    <a:bodyPr/>
                    <a:lstStyle/>
                    <a:p>
                      <a:endParaRPr lang="en-GB"/>
                    </a:p>
                  </a:txBody>
                  <a:tcPr/>
                </a:tc>
                <a:extLst>
                  <a:ext uri="{0D108BD9-81ED-4DB2-BD59-A6C34878D82A}">
                    <a16:rowId xmlns:a16="http://schemas.microsoft.com/office/drawing/2014/main" val="10003"/>
                  </a:ext>
                </a:extLst>
              </a:tr>
              <a:tr h="879338">
                <a:tc>
                  <a:txBody>
                    <a:bodyPr/>
                    <a:lstStyle/>
                    <a:p>
                      <a:pPr algn="l">
                        <a:lnSpc>
                          <a:spcPct val="107000"/>
                        </a:lnSpc>
                        <a:spcAft>
                          <a:spcPts val="0"/>
                        </a:spcAft>
                      </a:pPr>
                      <a:r>
                        <a:rPr lang="en-GB" sz="900">
                          <a:effectLst/>
                        </a:rPr>
                        <a:t>Thursday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vMerge="1">
                  <a:txBody>
                    <a:bodyPr/>
                    <a:lstStyle/>
                    <a:p>
                      <a:endParaRPr lang="en-GB"/>
                    </a:p>
                  </a:txBody>
                  <a:tcPr/>
                </a:tc>
                <a:tc vMerge="1">
                  <a:txBody>
                    <a:bodyPr/>
                    <a:lstStyle/>
                    <a:p>
                      <a:endParaRPr lang="en-GB"/>
                    </a:p>
                  </a:txBody>
                  <a:tcPr/>
                </a:tc>
                <a:tc>
                  <a:txBody>
                    <a:bodyPr/>
                    <a:lstStyle/>
                    <a:p>
                      <a:pPr lvl="0" algn="ctr">
                        <a:lnSpc>
                          <a:spcPct val="107000"/>
                        </a:lnSpc>
                        <a:spcAft>
                          <a:spcPts val="0"/>
                        </a:spcAft>
                        <a:buNone/>
                      </a:pPr>
                      <a:r>
                        <a:rPr lang="en-GB" sz="1400" b="0" i="0" u="none" strike="noStrike" noProof="0">
                          <a:solidFill>
                            <a:srgbClr val="000000"/>
                          </a:solidFill>
                          <a:effectLst/>
                          <a:latin typeface="Calibri"/>
                        </a:rPr>
                        <a:t>Reading/writing</a:t>
                      </a:r>
                      <a:endParaRPr lang="en-GB" sz="1400">
                        <a:effectLst/>
                      </a:endParaRP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endParaRPr lang="en-GB" sz="1400">
                        <a:effectLst/>
                      </a:endParaRPr>
                    </a:p>
                    <a:p>
                      <a:pPr algn="ctr">
                        <a:lnSpc>
                          <a:spcPct val="107000"/>
                        </a:lnSpc>
                        <a:spcAft>
                          <a:spcPts val="0"/>
                        </a:spcAft>
                      </a:pPr>
                      <a:r>
                        <a:rPr lang="en-GB" sz="1400">
                          <a:effectLst/>
                        </a:rPr>
                        <a:t>Play</a:t>
                      </a: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endParaRPr lang="en-GB" sz="1400">
                        <a:effectLst/>
                      </a:endParaRPr>
                    </a:p>
                    <a:p>
                      <a:pPr algn="ctr">
                        <a:lnSpc>
                          <a:spcPct val="107000"/>
                        </a:lnSpc>
                        <a:spcAft>
                          <a:spcPts val="0"/>
                        </a:spcAft>
                      </a:pPr>
                      <a:r>
                        <a:rPr lang="en-GB" sz="1400">
                          <a:effectLst/>
                        </a:rPr>
                        <a:t>Maths</a:t>
                      </a:r>
                    </a:p>
                    <a:p>
                      <a:pPr algn="ctr">
                        <a:lnSpc>
                          <a:spcPct val="107000"/>
                        </a:lnSpc>
                        <a:spcAft>
                          <a:spcPts val="0"/>
                        </a:spcAft>
                      </a:pPr>
                      <a:endParaRPr lang="en-GB" sz="1400">
                        <a:effectLst/>
                      </a:endParaRP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vMerge="1">
                  <a:txBody>
                    <a:bodyPr/>
                    <a:lstStyle/>
                    <a:p>
                      <a:endParaRPr lang="en-GB"/>
                    </a:p>
                  </a:txBody>
                  <a:tcPr/>
                </a:tc>
                <a:tc>
                  <a:txBody>
                    <a:bodyPr/>
                    <a:lstStyle/>
                    <a:p>
                      <a:pPr algn="ctr">
                        <a:lnSpc>
                          <a:spcPct val="107000"/>
                        </a:lnSpc>
                        <a:spcAft>
                          <a:spcPts val="0"/>
                        </a:spcAft>
                      </a:pPr>
                      <a:r>
                        <a:rPr lang="en-GB" sz="1400">
                          <a:effectLst/>
                        </a:rPr>
                        <a:t>Child initiated learning in 3 inside rooms and 1 outside area.  </a:t>
                      </a:r>
                      <a:endParaRPr lang="en-US"/>
                    </a:p>
                  </a:txBody>
                  <a:tcPr marL="48602" marR="48602" marT="0" marB="0" anchor="ctr"/>
                </a:tc>
                <a:tc vMerge="1">
                  <a:txBody>
                    <a:bodyPr/>
                    <a:lstStyle/>
                    <a:p>
                      <a:endParaRPr lang="en-GB"/>
                    </a:p>
                  </a:txBody>
                  <a:tcPr/>
                </a:tc>
                <a:extLst>
                  <a:ext uri="{0D108BD9-81ED-4DB2-BD59-A6C34878D82A}">
                    <a16:rowId xmlns:a16="http://schemas.microsoft.com/office/drawing/2014/main" val="10004"/>
                  </a:ext>
                </a:extLst>
              </a:tr>
              <a:tr h="918132">
                <a:tc>
                  <a:txBody>
                    <a:bodyPr/>
                    <a:lstStyle/>
                    <a:p>
                      <a:pPr algn="l">
                        <a:lnSpc>
                          <a:spcPct val="107000"/>
                        </a:lnSpc>
                        <a:spcAft>
                          <a:spcPts val="0"/>
                        </a:spcAft>
                      </a:pPr>
                      <a:r>
                        <a:rPr lang="en-GB" sz="900">
                          <a:effectLst/>
                        </a:rPr>
                        <a:t>Friday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vMerge="1">
                  <a:txBody>
                    <a:bodyPr/>
                    <a:lstStyle/>
                    <a:p>
                      <a:endParaRPr lang="en-GB"/>
                    </a:p>
                  </a:txBody>
                  <a:tcPr/>
                </a:tc>
                <a:tc vMerge="1">
                  <a:txBody>
                    <a:bodyPr/>
                    <a:lstStyle/>
                    <a:p>
                      <a:endParaRPr lang="en-GB"/>
                    </a:p>
                  </a:txBody>
                  <a:tcPr/>
                </a:tc>
                <a:tc>
                  <a:txBody>
                    <a:bodyPr/>
                    <a:lstStyle/>
                    <a:p>
                      <a:pPr lvl="0" algn="ctr">
                        <a:lnSpc>
                          <a:spcPct val="107000"/>
                        </a:lnSpc>
                        <a:spcAft>
                          <a:spcPts val="0"/>
                        </a:spcAft>
                        <a:buNone/>
                      </a:pPr>
                      <a:r>
                        <a:rPr lang="en-GB" sz="1400" b="0" i="0" u="none" strike="noStrike" noProof="0">
                          <a:solidFill>
                            <a:srgbClr val="000000"/>
                          </a:solidFill>
                          <a:effectLst/>
                          <a:latin typeface="Calibri"/>
                        </a:rPr>
                        <a:t>Reading/writing</a:t>
                      </a:r>
                      <a:endParaRPr lang="en-GB" sz="1400">
                        <a:effectLst/>
                      </a:endParaRP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endParaRPr lang="en-GB" sz="1400">
                        <a:effectLst/>
                      </a:endParaRPr>
                    </a:p>
                    <a:p>
                      <a:pPr algn="ctr">
                        <a:lnSpc>
                          <a:spcPct val="107000"/>
                        </a:lnSpc>
                        <a:spcAft>
                          <a:spcPts val="0"/>
                        </a:spcAft>
                      </a:pPr>
                      <a:r>
                        <a:rPr lang="en-GB" sz="1400">
                          <a:effectLst/>
                        </a:rPr>
                        <a:t>Play</a:t>
                      </a: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a:txBody>
                    <a:bodyPr/>
                    <a:lstStyle/>
                    <a:p>
                      <a:pPr algn="ctr">
                        <a:lnSpc>
                          <a:spcPct val="107000"/>
                        </a:lnSpc>
                        <a:spcAft>
                          <a:spcPts val="0"/>
                        </a:spcAft>
                      </a:pPr>
                      <a:endParaRPr lang="en-GB" sz="1400">
                        <a:effectLst/>
                      </a:endParaRPr>
                    </a:p>
                    <a:p>
                      <a:pPr algn="ctr">
                        <a:lnSpc>
                          <a:spcPct val="107000"/>
                        </a:lnSpc>
                        <a:spcAft>
                          <a:spcPts val="0"/>
                        </a:spcAft>
                      </a:pPr>
                      <a:r>
                        <a:rPr lang="en-GB" sz="1400">
                          <a:effectLst/>
                        </a:rPr>
                        <a:t>Maths</a:t>
                      </a:r>
                    </a:p>
                    <a:p>
                      <a:pPr algn="ctr">
                        <a:lnSpc>
                          <a:spcPct val="107000"/>
                        </a:lnSpc>
                        <a:spcAft>
                          <a:spcPts val="0"/>
                        </a:spcAft>
                      </a:pPr>
                      <a:endParaRPr lang="en-GB" sz="1400">
                        <a:effectLst/>
                      </a:endParaRPr>
                    </a:p>
                    <a:p>
                      <a:pPr algn="ctr">
                        <a:lnSpc>
                          <a:spcPct val="107000"/>
                        </a:lnSpc>
                        <a:spcAft>
                          <a:spcPts val="0"/>
                        </a:spcAft>
                      </a:pPr>
                      <a:endParaRPr lang="en-GB" sz="1400">
                        <a:effectLst/>
                        <a:latin typeface="Calibri"/>
                        <a:ea typeface="Calibri" panose="020F0502020204030204" pitchFamily="34" charset="0"/>
                        <a:cs typeface="Times New Roman"/>
                      </a:endParaRPr>
                    </a:p>
                  </a:txBody>
                  <a:tcPr marL="48602" marR="48602" marT="0" marB="0" anchor="ctr"/>
                </a:tc>
                <a:tc vMerge="1">
                  <a:txBody>
                    <a:bodyPr/>
                    <a:lstStyle/>
                    <a:p>
                      <a:endParaRPr lang="en-GB"/>
                    </a:p>
                  </a:txBody>
                  <a:tcPr/>
                </a:tc>
                <a:tc>
                  <a:txBody>
                    <a:bodyPr/>
                    <a:lstStyle/>
                    <a:p>
                      <a:pPr algn="ctr">
                        <a:lnSpc>
                          <a:spcPct val="107000"/>
                        </a:lnSpc>
                        <a:spcAft>
                          <a:spcPts val="0"/>
                        </a:spcAft>
                      </a:pPr>
                      <a:r>
                        <a:rPr lang="en-GB" sz="1400">
                          <a:effectLst/>
                        </a:rPr>
                        <a:t>Child initiated learning in 3 inside rooms and 1 outside area.  </a:t>
                      </a:r>
                      <a:endParaRPr lang="en-US"/>
                    </a:p>
                  </a:txBody>
                  <a:tcPr marL="48602" marR="48602" marT="0" marB="0" anchor="ctr"/>
                </a:tc>
                <a:tc vMerge="1">
                  <a:txBody>
                    <a:bodyPr/>
                    <a:lstStyle/>
                    <a:p>
                      <a:endParaRPr lang="en-GB"/>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347147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In September</a:t>
            </a:r>
          </a:p>
        </p:txBody>
      </p:sp>
      <p:sp>
        <p:nvSpPr>
          <p:cNvPr id="3" name="TextBox 2"/>
          <p:cNvSpPr txBox="1"/>
          <p:nvPr/>
        </p:nvSpPr>
        <p:spPr>
          <a:xfrm>
            <a:off x="785611" y="1545465"/>
            <a:ext cx="8488391" cy="2677656"/>
          </a:xfrm>
          <a:prstGeom prst="rect">
            <a:avLst/>
          </a:prstGeom>
          <a:noFill/>
        </p:spPr>
        <p:txBody>
          <a:bodyPr wrap="square" lIns="91440" tIns="45720" rIns="91440" bIns="45720" rtlCol="0" anchor="t">
            <a:spAutoFit/>
          </a:bodyPr>
          <a:lstStyle/>
          <a:p>
            <a:r>
              <a:rPr lang="en-GB" sz="2400">
                <a:latin typeface="Calibri Light"/>
                <a:ea typeface="Arial Unicode MS"/>
                <a:cs typeface="Arial Unicode MS"/>
              </a:rPr>
              <a:t>There will be further information in September about what we will be learning and how we teach including: </a:t>
            </a:r>
            <a:endParaRPr lang="en-GB" sz="2400">
              <a:latin typeface="Calibri Light"/>
              <a:ea typeface="Arial Unicode MS" panose="020B0604020202020204" pitchFamily="34" charset="-128"/>
              <a:cs typeface="Arial Unicode MS" panose="020B0604020202020204" pitchFamily="34" charset="-128"/>
            </a:endParaRPr>
          </a:p>
          <a:p>
            <a:pPr marL="285750" indent="-285750">
              <a:buFont typeface="Arial" panose="020B0604020202020204" pitchFamily="34" charset="0"/>
              <a:buChar char="•"/>
            </a:pPr>
            <a:r>
              <a:rPr lang="en-GB" sz="2400">
                <a:latin typeface="Calibri Light"/>
                <a:ea typeface="Arial Unicode MS"/>
                <a:cs typeface="Arial Unicode MS"/>
              </a:rPr>
              <a:t>Bug Club Phonics – our phonics/reading programme</a:t>
            </a:r>
          </a:p>
          <a:p>
            <a:pPr marL="285750" indent="-285750">
              <a:buFont typeface="Arial" panose="020B0604020202020204" pitchFamily="34" charset="0"/>
              <a:buChar char="•"/>
            </a:pPr>
            <a:r>
              <a:rPr lang="en-GB" sz="2400">
                <a:latin typeface="Calibri Light"/>
                <a:ea typeface="Arial Unicode MS"/>
                <a:cs typeface="Arial Unicode MS"/>
              </a:rPr>
              <a:t>Reading/writing</a:t>
            </a:r>
          </a:p>
          <a:p>
            <a:pPr marL="285750" indent="-285750">
              <a:buFont typeface="Arial" panose="020B0604020202020204" pitchFamily="34" charset="0"/>
              <a:buChar char="•"/>
            </a:pPr>
            <a:r>
              <a:rPr lang="en-GB" sz="2400">
                <a:latin typeface="Calibri Light"/>
                <a:ea typeface="Arial Unicode MS"/>
                <a:cs typeface="Arial Unicode MS"/>
              </a:rPr>
              <a:t>Maths</a:t>
            </a:r>
          </a:p>
          <a:p>
            <a:pPr marL="285750" indent="-285750">
              <a:buFont typeface="Arial" panose="020B0604020202020204" pitchFamily="34" charset="0"/>
              <a:buChar char="•"/>
            </a:pPr>
            <a:r>
              <a:rPr lang="en-GB" sz="2400">
                <a:latin typeface="Calibri Light"/>
                <a:ea typeface="Arial Unicode MS"/>
                <a:cs typeface="Arial Unicode MS"/>
              </a:rPr>
              <a:t>Jigsaw </a:t>
            </a:r>
            <a:endParaRPr lang="en-GB" sz="2400">
              <a:latin typeface="Calibri Light"/>
              <a:ea typeface="Arial Unicode MS" panose="020B0604020202020204" pitchFamily="34" charset="-128"/>
              <a:cs typeface="Arial Unicode MS" panose="020B0604020202020204" pitchFamily="34" charset="-128"/>
            </a:endParaRPr>
          </a:p>
          <a:p>
            <a:pPr marL="285750" indent="-285750">
              <a:buFont typeface="Arial" panose="020B0604020202020204" pitchFamily="34" charset="0"/>
              <a:buChar char="•"/>
            </a:pPr>
            <a:r>
              <a:rPr lang="en-GB" sz="2400">
                <a:latin typeface="Calibri Light"/>
                <a:ea typeface="Arial Unicode MS"/>
                <a:cs typeface="Arial Unicode MS"/>
              </a:rPr>
              <a:t>Child initiated learning</a:t>
            </a:r>
          </a:p>
        </p:txBody>
      </p:sp>
    </p:spTree>
    <p:extLst>
      <p:ext uri="{BB962C8B-B14F-4D97-AF65-F5344CB8AC3E}">
        <p14:creationId xmlns:p14="http://schemas.microsoft.com/office/powerpoint/2010/main" val="9420626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07076"/>
          </a:xfrm>
        </p:spPr>
        <p:txBody>
          <a:bodyPr/>
          <a:lstStyle/>
          <a:p>
            <a:r>
              <a:rPr lang="en-GB"/>
              <a:t>Our Uniform</a:t>
            </a:r>
          </a:p>
        </p:txBody>
      </p:sp>
      <p:pic>
        <p:nvPicPr>
          <p:cNvPr id="4" name="Content Placeholder 4"/>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rot="10800000">
            <a:off x="524176" y="1233152"/>
            <a:ext cx="4163938" cy="3668486"/>
          </a:xfrm>
          <a:prstGeom prst="rect">
            <a:avLst/>
          </a:prstGeom>
        </p:spPr>
      </p:pic>
      <p:sp>
        <p:nvSpPr>
          <p:cNvPr id="5" name="TextBox 4"/>
          <p:cNvSpPr txBox="1"/>
          <p:nvPr/>
        </p:nvSpPr>
        <p:spPr>
          <a:xfrm>
            <a:off x="5036457" y="1143000"/>
            <a:ext cx="6502400" cy="1569660"/>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1600">
                <a:latin typeface="Calibri Light"/>
                <a:ea typeface="Arial Unicode MS"/>
                <a:cs typeface="Arial Unicode MS"/>
              </a:rPr>
              <a:t>Black jogging bottoms or leggings</a:t>
            </a:r>
          </a:p>
          <a:p>
            <a:pPr marL="285750" indent="-285750">
              <a:buFont typeface="Arial" panose="020B0604020202020204" pitchFamily="34" charset="0"/>
              <a:buChar char="•"/>
            </a:pPr>
            <a:r>
              <a:rPr lang="en-GB" sz="1600">
                <a:latin typeface="Calibri Light"/>
                <a:ea typeface="Arial Unicode MS"/>
                <a:cs typeface="Arial Unicode MS"/>
              </a:rPr>
              <a:t>White polo shirt</a:t>
            </a:r>
          </a:p>
          <a:p>
            <a:pPr marL="285750" indent="-285750">
              <a:buFont typeface="Arial" panose="020B0604020202020204" pitchFamily="34" charset="0"/>
              <a:buChar char="•"/>
            </a:pPr>
            <a:r>
              <a:rPr lang="en-GB" sz="1600">
                <a:latin typeface="Calibri Light"/>
                <a:ea typeface="Arial Unicode MS"/>
                <a:cs typeface="Arial Unicode MS"/>
              </a:rPr>
              <a:t>Bottle Green sweatshirt or cardigan</a:t>
            </a:r>
          </a:p>
          <a:p>
            <a:pPr marL="285750" indent="-285750">
              <a:buFont typeface="Arial" panose="020B0604020202020204" pitchFamily="34" charset="0"/>
              <a:buChar char="•"/>
            </a:pPr>
            <a:r>
              <a:rPr lang="en-GB" sz="1600">
                <a:latin typeface="Calibri Light"/>
                <a:ea typeface="Arial Unicode MS"/>
                <a:cs typeface="Arial Unicode MS"/>
              </a:rPr>
              <a:t>Sturdy black shoes that cover the whole foot (no laces please)</a:t>
            </a:r>
          </a:p>
          <a:p>
            <a:pPr marL="285750" indent="-285750">
              <a:buFont typeface="Arial" panose="020B0604020202020204" pitchFamily="34" charset="0"/>
              <a:buChar char="•"/>
            </a:pPr>
            <a:r>
              <a:rPr lang="en-GB" sz="1600">
                <a:latin typeface="Calibri Light"/>
                <a:ea typeface="Arial Unicode MS"/>
                <a:cs typeface="Arial Unicode MS"/>
              </a:rPr>
              <a:t>Wellies (to be kept in school)</a:t>
            </a:r>
          </a:p>
          <a:p>
            <a:pPr marL="285750" indent="-285750">
              <a:buFont typeface="Arial" panose="020B0604020202020204" pitchFamily="34" charset="0"/>
              <a:buChar char="•"/>
            </a:pPr>
            <a:r>
              <a:rPr lang="en-GB" sz="1600" i="1">
                <a:latin typeface="Calibri Light"/>
                <a:ea typeface="Arial Unicode MS"/>
                <a:cs typeface="Arial Unicode MS"/>
              </a:rPr>
              <a:t>No skirts, dresses or shorts please</a:t>
            </a:r>
          </a:p>
        </p:txBody>
      </p:sp>
      <p:sp>
        <p:nvSpPr>
          <p:cNvPr id="6" name="TextBox 5"/>
          <p:cNvSpPr txBox="1"/>
          <p:nvPr/>
        </p:nvSpPr>
        <p:spPr>
          <a:xfrm>
            <a:off x="4975668" y="2792156"/>
            <a:ext cx="6110515" cy="1323439"/>
          </a:xfrm>
          <a:prstGeom prst="rect">
            <a:avLst/>
          </a:prstGeom>
          <a:noFill/>
        </p:spPr>
        <p:txBody>
          <a:bodyPr wrap="square" lIns="91440" tIns="45720" rIns="91440" bIns="45720" rtlCol="0" anchor="t">
            <a:spAutoFit/>
          </a:bodyPr>
          <a:lstStyle/>
          <a:p>
            <a:r>
              <a:rPr lang="en-GB" sz="1600" b="1">
                <a:latin typeface="Calibri"/>
                <a:ea typeface="Arial Unicode MS"/>
                <a:cs typeface="Arial Unicode MS"/>
              </a:rPr>
              <a:t>Summer uniform</a:t>
            </a:r>
          </a:p>
          <a:p>
            <a:pPr marL="285750" indent="-285750">
              <a:buFont typeface="Arial" panose="020B0604020202020204" pitchFamily="34" charset="0"/>
              <a:buChar char="•"/>
            </a:pPr>
            <a:r>
              <a:rPr lang="en-GB" sz="1600">
                <a:latin typeface="Calibri"/>
                <a:ea typeface="Arial Unicode MS"/>
                <a:cs typeface="Arial Unicode MS"/>
              </a:rPr>
              <a:t>Black PE shorts to be kept in school for hot days</a:t>
            </a:r>
          </a:p>
          <a:p>
            <a:pPr marL="285750" indent="-285750">
              <a:buFont typeface="Arial" panose="020B0604020202020204" pitchFamily="34" charset="0"/>
              <a:buChar char="•"/>
            </a:pPr>
            <a:r>
              <a:rPr lang="en-GB" sz="1600">
                <a:latin typeface="Calibri"/>
                <a:ea typeface="Arial Unicode MS"/>
                <a:cs typeface="Arial Unicode MS"/>
              </a:rPr>
              <a:t>Sun hat</a:t>
            </a:r>
          </a:p>
          <a:p>
            <a:pPr marL="285750" indent="-285750">
              <a:buFont typeface="Arial" panose="020B0604020202020204" pitchFamily="34" charset="0"/>
              <a:buChar char="•"/>
            </a:pPr>
            <a:r>
              <a:rPr lang="en-GB" sz="1600">
                <a:latin typeface="Calibri"/>
                <a:ea typeface="Arial Unicode MS"/>
                <a:cs typeface="Arial Unicode MS"/>
              </a:rPr>
              <a:t>Waterproof coat</a:t>
            </a:r>
          </a:p>
          <a:p>
            <a:pPr marL="285750" indent="-285750">
              <a:buFont typeface="Arial" panose="020B0604020202020204" pitchFamily="34" charset="0"/>
              <a:buChar char="•"/>
            </a:pPr>
            <a:r>
              <a:rPr lang="en-GB" sz="1600">
                <a:latin typeface="Calibri"/>
                <a:ea typeface="Arial Unicode MS"/>
                <a:cs typeface="Arial Unicode MS"/>
              </a:rPr>
              <a:t>Suncream to be applied before school</a:t>
            </a:r>
          </a:p>
        </p:txBody>
      </p:sp>
      <p:sp>
        <p:nvSpPr>
          <p:cNvPr id="7" name="TextBox 6"/>
          <p:cNvSpPr txBox="1"/>
          <p:nvPr/>
        </p:nvSpPr>
        <p:spPr>
          <a:xfrm>
            <a:off x="5036457" y="4195091"/>
            <a:ext cx="6691086" cy="1077218"/>
          </a:xfrm>
          <a:prstGeom prst="rect">
            <a:avLst/>
          </a:prstGeom>
          <a:noFill/>
        </p:spPr>
        <p:txBody>
          <a:bodyPr wrap="square" lIns="91440" tIns="45720" rIns="91440" bIns="45720" rtlCol="0" anchor="t">
            <a:spAutoFit/>
          </a:bodyPr>
          <a:lstStyle/>
          <a:p>
            <a:r>
              <a:rPr lang="en-GB" sz="1600" b="1">
                <a:latin typeface="Calibri Light"/>
                <a:ea typeface="Arial Unicode MS"/>
                <a:cs typeface="Arial Unicode MS"/>
              </a:rPr>
              <a:t>Winter uniform</a:t>
            </a:r>
          </a:p>
          <a:p>
            <a:pPr marL="285750" indent="-285750">
              <a:buFont typeface="Arial" panose="020B0604020202020204" pitchFamily="34" charset="0"/>
              <a:buChar char="•"/>
            </a:pPr>
            <a:r>
              <a:rPr lang="en-GB" sz="1600">
                <a:latin typeface="Calibri Light"/>
                <a:ea typeface="Arial Unicode MS"/>
                <a:cs typeface="Arial Unicode MS"/>
              </a:rPr>
              <a:t>Warm waterproof coat every day</a:t>
            </a:r>
          </a:p>
          <a:p>
            <a:pPr marL="285750" indent="-285750">
              <a:buFont typeface="Arial" panose="020B0604020202020204" pitchFamily="34" charset="0"/>
              <a:buChar char="•"/>
            </a:pPr>
            <a:r>
              <a:rPr lang="en-GB" sz="1600">
                <a:latin typeface="Calibri Light"/>
                <a:ea typeface="Arial Unicode MS"/>
                <a:cs typeface="Arial Unicode MS"/>
              </a:rPr>
              <a:t>Hat &amp; gloves (not scarves)</a:t>
            </a:r>
          </a:p>
          <a:p>
            <a:pPr marL="285750" indent="-285750">
              <a:buFont typeface="Arial" panose="020B0604020202020204" pitchFamily="34" charset="0"/>
              <a:buChar char="•"/>
            </a:pPr>
            <a:r>
              <a:rPr lang="en-GB" sz="1600">
                <a:latin typeface="Calibri Light"/>
                <a:ea typeface="Arial Unicode MS"/>
                <a:cs typeface="Arial Unicode MS"/>
              </a:rPr>
              <a:t>Warmer wellies (optional)</a:t>
            </a:r>
          </a:p>
        </p:txBody>
      </p:sp>
      <p:sp>
        <p:nvSpPr>
          <p:cNvPr id="8" name="TextBox 7"/>
          <p:cNvSpPr txBox="1"/>
          <p:nvPr/>
        </p:nvSpPr>
        <p:spPr>
          <a:xfrm>
            <a:off x="4970916" y="5491075"/>
            <a:ext cx="6633482" cy="584775"/>
          </a:xfrm>
          <a:prstGeom prst="rect">
            <a:avLst/>
          </a:prstGeom>
          <a:noFill/>
        </p:spPr>
        <p:txBody>
          <a:bodyPr wrap="square" lIns="91440" tIns="45720" rIns="91440" bIns="45720" rtlCol="0" anchor="t">
            <a:spAutoFit/>
          </a:bodyPr>
          <a:lstStyle/>
          <a:p>
            <a:r>
              <a:rPr lang="en-GB" sz="1600" b="1">
                <a:latin typeface="Calibri Light"/>
                <a:ea typeface="Arial Unicode MS"/>
                <a:cs typeface="Arial Unicode MS"/>
              </a:rPr>
              <a:t>PE Kit</a:t>
            </a:r>
          </a:p>
          <a:p>
            <a:pPr marL="285750" indent="-285750">
              <a:buFont typeface="Arial" panose="020B0604020202020204" pitchFamily="34" charset="0"/>
              <a:buChar char="•"/>
            </a:pPr>
            <a:r>
              <a:rPr lang="en-GB" sz="1600">
                <a:latin typeface="Calibri Light"/>
                <a:ea typeface="Arial Unicode MS"/>
                <a:cs typeface="Arial Unicode MS"/>
              </a:rPr>
              <a:t>Black shorts, white t-shirt, black plimsoles (in a bag)</a:t>
            </a:r>
          </a:p>
        </p:txBody>
      </p:sp>
      <p:sp>
        <p:nvSpPr>
          <p:cNvPr id="9" name="TextBox 8"/>
          <p:cNvSpPr txBox="1"/>
          <p:nvPr/>
        </p:nvSpPr>
        <p:spPr>
          <a:xfrm>
            <a:off x="524174" y="4998632"/>
            <a:ext cx="4163939" cy="1569660"/>
          </a:xfrm>
          <a:prstGeom prst="rect">
            <a:avLst/>
          </a:prstGeom>
          <a:noFill/>
        </p:spPr>
        <p:txBody>
          <a:bodyPr wrap="square" rtlCol="0">
            <a:spAutoFit/>
          </a:bodyPr>
          <a:lstStyle/>
          <a:p>
            <a:pPr algn="ctr"/>
            <a:r>
              <a:rPr lang="en-GB" sz="4800">
                <a:solidFill>
                  <a:srgbClr val="FF0000"/>
                </a:solidFill>
              </a:rPr>
              <a:t>PLEASE NAME EVERYTHING!</a:t>
            </a:r>
          </a:p>
        </p:txBody>
      </p:sp>
    </p:spTree>
    <p:extLst>
      <p:ext uri="{BB962C8B-B14F-4D97-AF65-F5344CB8AC3E}">
        <p14:creationId xmlns:p14="http://schemas.microsoft.com/office/powerpoint/2010/main" val="33316968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3486" y="609600"/>
            <a:ext cx="9477827" cy="1248229"/>
          </a:xfrm>
        </p:spPr>
        <p:txBody>
          <a:bodyPr/>
          <a:lstStyle/>
          <a:p>
            <a:r>
              <a:rPr lang="en-GB" dirty="0"/>
              <a:t>What we would like from the children</a:t>
            </a:r>
            <a:endParaRPr lang="en-US" dirty="0"/>
          </a:p>
        </p:txBody>
      </p:sp>
      <p:sp>
        <p:nvSpPr>
          <p:cNvPr id="3" name="Text Placeholder 2"/>
          <p:cNvSpPr>
            <a:spLocks noGrp="1"/>
          </p:cNvSpPr>
          <p:nvPr>
            <p:ph type="body" idx="1"/>
          </p:nvPr>
        </p:nvSpPr>
        <p:spPr>
          <a:xfrm>
            <a:off x="677335" y="1714056"/>
            <a:ext cx="10862073" cy="4327306"/>
          </a:xfrm>
        </p:spPr>
        <p:txBody>
          <a:bodyPr>
            <a:normAutofit fontScale="92500" lnSpcReduction="10000"/>
          </a:bodyPr>
          <a:lstStyle/>
          <a:p>
            <a:pPr>
              <a:defRPr/>
            </a:pPr>
            <a:r>
              <a:rPr lang="en-GB" dirty="0">
                <a:latin typeface="Calibri Light"/>
                <a:cs typeface="Calibri Light"/>
              </a:rPr>
              <a:t>Parents and pre-schools often ask us what we would like the children to be able to do by the time they join us in September.  Here’s our top 10 list of things we would like your child to be able to do.  Of course, all children develop at their own rate and some children, particularly summer born children may not be able to do everything on the list:</a:t>
            </a:r>
          </a:p>
          <a:p>
            <a:pPr marL="514350" indent="-514350">
              <a:buAutoNum type="arabicPeriod"/>
              <a:defRPr/>
            </a:pPr>
            <a:r>
              <a:rPr lang="en-GB" dirty="0">
                <a:latin typeface="Calibri Light"/>
                <a:cs typeface="Calibri Light"/>
              </a:rPr>
              <a:t>Wipe their own bottom. </a:t>
            </a:r>
            <a:endParaRPr lang="en-GB" dirty="0">
              <a:latin typeface="Calibri Light"/>
              <a:ea typeface="Calibri Light"/>
              <a:cs typeface="Calibri Light"/>
            </a:endParaRPr>
          </a:p>
          <a:p>
            <a:pPr marL="514350" indent="-514350">
              <a:buAutoNum type="arabicPeriod"/>
              <a:defRPr/>
            </a:pPr>
            <a:r>
              <a:rPr lang="en-GB" dirty="0">
                <a:latin typeface="Calibri Light"/>
                <a:cs typeface="Calibri Light"/>
              </a:rPr>
              <a:t>Put their coat on, including being able to pull the sleeves through.  </a:t>
            </a:r>
            <a:endParaRPr lang="en-GB">
              <a:latin typeface="Calibri Light"/>
              <a:ea typeface="Calibri Light"/>
              <a:cs typeface="Calibri"/>
            </a:endParaRPr>
          </a:p>
          <a:p>
            <a:pPr marL="514350" indent="-514350">
              <a:buAutoNum type="arabicPeriod"/>
              <a:defRPr/>
            </a:pPr>
            <a:r>
              <a:rPr lang="en-GB" dirty="0">
                <a:latin typeface="Calibri Light"/>
                <a:cs typeface="Calibri Light"/>
              </a:rPr>
              <a:t>Put their wellies and shoes on by themselves. </a:t>
            </a:r>
            <a:endParaRPr lang="en-GB" dirty="0">
              <a:latin typeface="Calibri Light"/>
              <a:ea typeface="Calibri Light"/>
              <a:cs typeface="Calibri Light"/>
            </a:endParaRPr>
          </a:p>
          <a:p>
            <a:pPr marL="514350" indent="-514350">
              <a:buAutoNum type="arabicPeriod"/>
              <a:defRPr/>
            </a:pPr>
            <a:r>
              <a:rPr lang="en-GB" dirty="0">
                <a:latin typeface="Calibri Light"/>
                <a:cs typeface="Calibri Light"/>
              </a:rPr>
              <a:t>Take their sweatshirt off independently and pull the sleeves through. </a:t>
            </a:r>
            <a:endParaRPr lang="en-GB" dirty="0">
              <a:latin typeface="Calibri Light"/>
              <a:ea typeface="Calibri Light"/>
              <a:cs typeface="Calibri Light"/>
            </a:endParaRPr>
          </a:p>
          <a:p>
            <a:pPr marL="514350" indent="-514350">
              <a:buAutoNum type="arabicPeriod"/>
              <a:defRPr/>
            </a:pPr>
            <a:r>
              <a:rPr lang="en-GB" dirty="0">
                <a:latin typeface="Calibri Light"/>
                <a:cs typeface="Calibri Light"/>
              </a:rPr>
              <a:t>Use a knife and fork to cut their food.   </a:t>
            </a:r>
            <a:endParaRPr lang="en-GB" dirty="0">
              <a:latin typeface="Calibri Light"/>
              <a:ea typeface="Calibri Light"/>
              <a:cs typeface="Calibri Light"/>
            </a:endParaRPr>
          </a:p>
          <a:p>
            <a:pPr marL="514350" indent="-514350">
              <a:buAutoNum type="arabicPeriod"/>
              <a:defRPr/>
            </a:pPr>
            <a:r>
              <a:rPr lang="en-GB" dirty="0">
                <a:latin typeface="Calibri Light"/>
                <a:cs typeface="Calibri Light"/>
              </a:rPr>
              <a:t>Listen to and follow simple instructions.  </a:t>
            </a:r>
            <a:endParaRPr lang="en-GB">
              <a:latin typeface="Calibri Light"/>
              <a:ea typeface="Calibri Light"/>
              <a:cs typeface="Calibri"/>
            </a:endParaRPr>
          </a:p>
          <a:p>
            <a:pPr marL="514350" indent="-514350">
              <a:buAutoNum type="arabicPeriod"/>
              <a:defRPr/>
            </a:pPr>
            <a:r>
              <a:rPr lang="en-GB" dirty="0">
                <a:latin typeface="Calibri Light"/>
                <a:cs typeface="Calibri Light"/>
              </a:rPr>
              <a:t>Be able to communicate their needs.  </a:t>
            </a:r>
            <a:endParaRPr lang="en-GB">
              <a:latin typeface="Calibri Light"/>
              <a:ea typeface="Calibri Light"/>
              <a:cs typeface="Calibri"/>
            </a:endParaRPr>
          </a:p>
          <a:p>
            <a:pPr marL="514350" indent="-514350">
              <a:buAutoNum type="arabicPeriod"/>
              <a:defRPr/>
            </a:pPr>
            <a:r>
              <a:rPr lang="en-GB" dirty="0">
                <a:latin typeface="Calibri Light"/>
                <a:cs typeface="Calibri Light"/>
              </a:rPr>
              <a:t>Share toys and take turns.  </a:t>
            </a:r>
            <a:endParaRPr lang="en-GB">
              <a:latin typeface="Calibri Light"/>
              <a:ea typeface="Calibri Light"/>
              <a:cs typeface="Calibri"/>
            </a:endParaRPr>
          </a:p>
          <a:p>
            <a:pPr marL="514350" indent="-514350">
              <a:buAutoNum type="arabicPeriod"/>
              <a:defRPr/>
            </a:pPr>
            <a:r>
              <a:rPr lang="en-GB" dirty="0">
                <a:latin typeface="Calibri Light"/>
                <a:cs typeface="Calibri Light"/>
              </a:rPr>
              <a:t>Understand why letters and numbers are important.  </a:t>
            </a:r>
            <a:endParaRPr lang="en-GB">
              <a:latin typeface="Calibri Light"/>
              <a:ea typeface="Calibri Light"/>
              <a:cs typeface="Calibri"/>
            </a:endParaRPr>
          </a:p>
          <a:p>
            <a:pPr marL="514350" indent="-514350">
              <a:buAutoNum type="arabicPeriod"/>
              <a:defRPr/>
            </a:pPr>
            <a:r>
              <a:rPr lang="en-GB" dirty="0">
                <a:latin typeface="Calibri Light"/>
                <a:cs typeface="Calibri Light"/>
              </a:rPr>
              <a:t>Be able to hold a pencil and have the necessary control to form recognisable letters.    </a:t>
            </a:r>
            <a:endParaRPr lang="en-GB" dirty="0">
              <a:latin typeface="Calibri Light"/>
              <a:ea typeface="Calibri Light"/>
              <a:cs typeface="Calibri Light"/>
            </a:endParaRPr>
          </a:p>
          <a:p>
            <a:pPr>
              <a:defRPr/>
            </a:pPr>
            <a:endParaRPr lang="en-GB">
              <a:latin typeface="Calibri Light"/>
              <a:cs typeface="Calibri Light"/>
            </a:endParaRPr>
          </a:p>
          <a:p>
            <a:pPr>
              <a:defRPr/>
            </a:pPr>
            <a:endParaRPr lang="en-GB"/>
          </a:p>
        </p:txBody>
      </p:sp>
    </p:spTree>
    <p:extLst>
      <p:ext uri="{BB962C8B-B14F-4D97-AF65-F5344CB8AC3E}">
        <p14:creationId xmlns:p14="http://schemas.microsoft.com/office/powerpoint/2010/main" val="38456952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D50AFED-53EE-2A9B-E9C7-6267FF7BED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DFAD1D-52A9-9F86-BF7D-675FB38D1498}"/>
              </a:ext>
            </a:extLst>
          </p:cNvPr>
          <p:cNvSpPr>
            <a:spLocks noGrp="1"/>
          </p:cNvSpPr>
          <p:nvPr>
            <p:ph type="title"/>
          </p:nvPr>
        </p:nvSpPr>
        <p:spPr>
          <a:xfrm>
            <a:off x="565567" y="331573"/>
            <a:ext cx="9477827" cy="774554"/>
          </a:xfrm>
        </p:spPr>
        <p:txBody>
          <a:bodyPr/>
          <a:lstStyle/>
          <a:p>
            <a:r>
              <a:rPr lang="en-GB" dirty="0"/>
              <a:t>What we would like from parents</a:t>
            </a:r>
            <a:endParaRPr lang="en-US" dirty="0"/>
          </a:p>
        </p:txBody>
      </p:sp>
      <p:sp>
        <p:nvSpPr>
          <p:cNvPr id="3" name="Text Placeholder 2">
            <a:extLst>
              <a:ext uri="{FF2B5EF4-FFF2-40B4-BE49-F238E27FC236}">
                <a16:creationId xmlns:a16="http://schemas.microsoft.com/office/drawing/2014/main" id="{97300CD1-8745-D2D0-B070-EAF89B36F427}"/>
              </a:ext>
            </a:extLst>
          </p:cNvPr>
          <p:cNvSpPr>
            <a:spLocks noGrp="1"/>
          </p:cNvSpPr>
          <p:nvPr>
            <p:ph type="body" idx="1"/>
          </p:nvPr>
        </p:nvSpPr>
        <p:spPr>
          <a:xfrm>
            <a:off x="677335" y="179760"/>
            <a:ext cx="10862073" cy="5902791"/>
          </a:xfrm>
        </p:spPr>
        <p:txBody>
          <a:bodyPr>
            <a:normAutofit/>
          </a:bodyPr>
          <a:lstStyle/>
          <a:p>
            <a:pPr>
              <a:defRPr/>
            </a:pPr>
            <a:r>
              <a:rPr lang="en-GB" dirty="0">
                <a:latin typeface="Calibri Light"/>
                <a:cs typeface="Calibri Light"/>
              </a:rPr>
              <a:t>One of our greatest strengths at Tylers Green First School is our relationship with parents.  Our induction programme is designed for us to form strong relationships with the children, but we also want to develop good relationships with parents, so you all feel confident to come and talk to us when you have questions or concerns.  We would like our parents to:</a:t>
            </a:r>
          </a:p>
          <a:p>
            <a:pPr marL="514350" indent="-514350">
              <a:buChar char="•"/>
              <a:defRPr/>
            </a:pPr>
            <a:r>
              <a:rPr lang="en-GB" dirty="0">
                <a:latin typeface="Calibri Light"/>
                <a:cs typeface="Calibri Light"/>
              </a:rPr>
              <a:t>Talk to us if you have any questions or concerns.  </a:t>
            </a:r>
            <a:endParaRPr lang="en-GB" dirty="0">
              <a:latin typeface="Calibri Light"/>
              <a:ea typeface="Calibri Light"/>
              <a:cs typeface="Calibri Light"/>
            </a:endParaRPr>
          </a:p>
          <a:p>
            <a:pPr marL="514350" indent="-514350">
              <a:buChar char="•"/>
              <a:defRPr/>
            </a:pPr>
            <a:r>
              <a:rPr lang="en-GB" dirty="0">
                <a:latin typeface="Calibri Light"/>
                <a:cs typeface="Calibri Light"/>
              </a:rPr>
              <a:t>Be present when you drop off/pick up from school – please put your phone down and ask your child about their day.  </a:t>
            </a:r>
            <a:endParaRPr lang="en-GB" dirty="0">
              <a:ea typeface="Calibri" panose="020F0502020204030204"/>
              <a:cs typeface="Calibri" panose="020F0502020204030204"/>
            </a:endParaRPr>
          </a:p>
          <a:p>
            <a:pPr marL="514350" indent="-514350">
              <a:buChar char="•"/>
              <a:defRPr/>
            </a:pPr>
            <a:r>
              <a:rPr lang="en-GB" dirty="0">
                <a:latin typeface="Calibri Light"/>
                <a:cs typeface="Calibri Light"/>
              </a:rPr>
              <a:t>Read a bedtime story to your child EVERY DAY!  As well as being the best part of the day, reading stories with your children daily is another great predictor of educational success.  Stories on a tablet or TV are not the same.  </a:t>
            </a:r>
            <a:endParaRPr lang="en-GB" dirty="0">
              <a:latin typeface="Calibri Light"/>
              <a:ea typeface="Calibri Light"/>
              <a:cs typeface="Calibri"/>
            </a:endParaRPr>
          </a:p>
          <a:p>
            <a:pPr marL="514350" indent="-514350">
              <a:buChar char="•"/>
              <a:defRPr/>
            </a:pPr>
            <a:r>
              <a:rPr lang="en-GB" dirty="0">
                <a:latin typeface="Calibri Light"/>
                <a:ea typeface="Calibri Light"/>
                <a:cs typeface="Calibri Light"/>
              </a:rPr>
              <a:t>Sing/say nursery rhymes with your child regularly – children who know 8 nursery rhymes by the time they are 4 are usually among the best readers when they are 8.  </a:t>
            </a:r>
          </a:p>
          <a:p>
            <a:pPr marL="514350" indent="-514350">
              <a:buChar char="•"/>
              <a:defRPr/>
            </a:pPr>
            <a:r>
              <a:rPr lang="en-GB" dirty="0">
                <a:latin typeface="Calibri Light"/>
                <a:ea typeface="Calibri Light"/>
                <a:cs typeface="Calibri Light"/>
              </a:rPr>
              <a:t>Talk to your children – communication and language is one of the most important areas of our curriculum.  </a:t>
            </a:r>
          </a:p>
        </p:txBody>
      </p:sp>
    </p:spTree>
    <p:extLst>
      <p:ext uri="{BB962C8B-B14F-4D97-AF65-F5344CB8AC3E}">
        <p14:creationId xmlns:p14="http://schemas.microsoft.com/office/powerpoint/2010/main" val="2596321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20C648FE-71C7-25B3-4885-291272171B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DB47A0-DF78-1F1D-3045-5F01DA65B16F}"/>
              </a:ext>
            </a:extLst>
          </p:cNvPr>
          <p:cNvSpPr>
            <a:spLocks noGrp="1"/>
          </p:cNvSpPr>
          <p:nvPr>
            <p:ph type="title"/>
          </p:nvPr>
        </p:nvSpPr>
        <p:spPr>
          <a:xfrm>
            <a:off x="565567" y="331573"/>
            <a:ext cx="9477827" cy="774554"/>
          </a:xfrm>
        </p:spPr>
        <p:txBody>
          <a:bodyPr/>
          <a:lstStyle/>
          <a:p>
            <a:r>
              <a:rPr lang="en-GB" dirty="0"/>
              <a:t>What we would like from parents</a:t>
            </a:r>
            <a:endParaRPr lang="en-US" dirty="0"/>
          </a:p>
        </p:txBody>
      </p:sp>
      <p:sp>
        <p:nvSpPr>
          <p:cNvPr id="3" name="Text Placeholder 2">
            <a:extLst>
              <a:ext uri="{FF2B5EF4-FFF2-40B4-BE49-F238E27FC236}">
                <a16:creationId xmlns:a16="http://schemas.microsoft.com/office/drawing/2014/main" id="{B8930FFB-C1F8-3549-1DF3-2C02E960B56B}"/>
              </a:ext>
            </a:extLst>
          </p:cNvPr>
          <p:cNvSpPr>
            <a:spLocks noGrp="1"/>
          </p:cNvSpPr>
          <p:nvPr>
            <p:ph type="body" idx="1"/>
          </p:nvPr>
        </p:nvSpPr>
        <p:spPr>
          <a:xfrm>
            <a:off x="677335" y="1302165"/>
            <a:ext cx="10862073" cy="5099602"/>
          </a:xfrm>
        </p:spPr>
        <p:txBody>
          <a:bodyPr>
            <a:normAutofit/>
          </a:bodyPr>
          <a:lstStyle/>
          <a:p>
            <a:pPr marL="285750" indent="-285750">
              <a:buChar char="•"/>
              <a:defRPr/>
            </a:pPr>
            <a:r>
              <a:rPr lang="en-GB" dirty="0">
                <a:latin typeface="Calibri Light"/>
                <a:ea typeface="Calibri Light"/>
                <a:cs typeface="Calibri Light"/>
              </a:rPr>
              <a:t>     Play board games – they teach turn taking, sharing, counting and are great for communication and language</a:t>
            </a:r>
            <a:endParaRPr lang="en-US" dirty="0">
              <a:solidFill>
                <a:srgbClr val="000000"/>
              </a:solidFill>
              <a:latin typeface="Calibri Light"/>
              <a:ea typeface="Calibri Light"/>
              <a:cs typeface="Calibri Light"/>
            </a:endParaRPr>
          </a:p>
          <a:p>
            <a:pPr marL="514350" indent="-514350">
              <a:buChar char="•"/>
              <a:defRPr/>
            </a:pPr>
            <a:r>
              <a:rPr lang="en-GB" dirty="0">
                <a:latin typeface="Calibri Light"/>
                <a:ea typeface="Calibri Light"/>
                <a:cs typeface="Calibri Light"/>
              </a:rPr>
              <a:t>When we start assigning games and/or books on Bug Club, please log in every day and spend 10 minutes practicing sounds and blending. </a:t>
            </a:r>
            <a:endParaRPr lang="en-GB">
              <a:solidFill>
                <a:srgbClr val="000000"/>
              </a:solidFill>
              <a:latin typeface="Calibri Light"/>
              <a:ea typeface="Calibri Light"/>
              <a:cs typeface="Calibri Light"/>
            </a:endParaRPr>
          </a:p>
          <a:p>
            <a:pPr marL="514350" indent="-514350">
              <a:buChar char="•"/>
              <a:defRPr/>
            </a:pPr>
            <a:r>
              <a:rPr lang="en-GB" dirty="0">
                <a:latin typeface="Calibri Light"/>
                <a:ea typeface="Calibri Light"/>
                <a:cs typeface="Calibri Light"/>
              </a:rPr>
              <a:t>Read correspondence from school. Most communication from us will come in emails. Please read them, make sure you know when term starts and ends and if we have an early finish. Also read our weekly newsletters for learning for the week and reminders. If you have a question, look on our website first. Most answers can be found easily. If not, ask Mrs Turner or your child's teacher/TA</a:t>
            </a:r>
            <a:endParaRPr lang="en-US">
              <a:solidFill>
                <a:srgbClr val="000000"/>
              </a:solidFill>
              <a:latin typeface="Calibri Light"/>
              <a:ea typeface="Calibri Light"/>
              <a:cs typeface="Calibri Light"/>
            </a:endParaRPr>
          </a:p>
          <a:p>
            <a:pPr marL="514350" indent="-514350">
              <a:buChar char="•"/>
              <a:defRPr/>
            </a:pPr>
            <a:r>
              <a:rPr lang="en-GB" dirty="0">
                <a:latin typeface="Calibri Light"/>
                <a:ea typeface="Calibri Light"/>
                <a:cs typeface="Calibri Light"/>
              </a:rPr>
              <a:t>Toilet train your child. If they are still in nappies/pull ups, please work on it over the summer holidays. We do not have staff to change nappies.  </a:t>
            </a:r>
            <a:endParaRPr lang="en-US" dirty="0">
              <a:solidFill>
                <a:srgbClr val="000000"/>
              </a:solidFill>
              <a:latin typeface="Calibri Light"/>
              <a:ea typeface="Calibri Light"/>
              <a:cs typeface="Calibri Light"/>
            </a:endParaRPr>
          </a:p>
          <a:p>
            <a:pPr marL="514350" indent="-514350">
              <a:buChar char="•"/>
              <a:defRPr/>
            </a:pPr>
            <a:r>
              <a:rPr lang="en-GB" dirty="0">
                <a:latin typeface="Calibri Light"/>
                <a:ea typeface="Calibri Light"/>
                <a:cs typeface="Calibri Light"/>
              </a:rPr>
              <a:t>Teach your children to dress and undress themselves. In September they will need to be able to put their coats on, take off sweatshirts and change shoes/wellies. From January they will need to be able to dress/undress for PE. We are there to help but we cannot dress 30 children every day. </a:t>
            </a:r>
            <a:endParaRPr lang="en-GB" dirty="0">
              <a:solidFill>
                <a:srgbClr val="000000"/>
              </a:solidFill>
              <a:latin typeface="Calibri Light"/>
              <a:ea typeface="Calibri Light"/>
              <a:cs typeface="Calibri Light"/>
            </a:endParaRPr>
          </a:p>
          <a:p>
            <a:pPr marL="514350" indent="-514350">
              <a:buChar char="•"/>
              <a:defRPr/>
            </a:pPr>
            <a:r>
              <a:rPr lang="en-GB" dirty="0">
                <a:latin typeface="Calibri Light"/>
                <a:ea typeface="Calibri Light"/>
                <a:cs typeface="Calibri Light"/>
              </a:rPr>
              <a:t>Teach your children how to use a knife and fork to cut their food.   We are there to help, not do it for them. </a:t>
            </a:r>
            <a:endParaRPr lang="en-GB" dirty="0">
              <a:ea typeface="Calibri" panose="020F0502020204030204"/>
              <a:cs typeface="Calibri" panose="020F0502020204030204"/>
            </a:endParaRPr>
          </a:p>
          <a:p>
            <a:pPr>
              <a:defRPr/>
            </a:pPr>
            <a:endParaRPr lang="en-GB">
              <a:latin typeface="Calibri Light"/>
              <a:ea typeface="Calibri Light"/>
              <a:cs typeface="Calibri Light"/>
            </a:endParaRPr>
          </a:p>
          <a:p>
            <a:pPr>
              <a:defRPr/>
            </a:pPr>
            <a:endParaRPr lang="en-GB">
              <a:latin typeface="Calibri" panose="020F0502020204030204"/>
              <a:ea typeface="Calibri" panose="020F0502020204030204"/>
              <a:cs typeface="Calibri" panose="020F0502020204030204"/>
            </a:endParaRPr>
          </a:p>
        </p:txBody>
      </p:sp>
    </p:spTree>
    <p:extLst>
      <p:ext uri="{BB962C8B-B14F-4D97-AF65-F5344CB8AC3E}">
        <p14:creationId xmlns:p14="http://schemas.microsoft.com/office/powerpoint/2010/main" val="21928011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66000">
              <a:schemeClr val="accent6">
                <a:lumMod val="40000"/>
                <a:lumOff val="60000"/>
              </a:schemeClr>
            </a:gs>
            <a:gs pos="74000">
              <a:schemeClr val="accent1">
                <a:lumMod val="45000"/>
                <a:lumOff val="55000"/>
              </a:schemeClr>
            </a:gs>
            <a:gs pos="9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2002971" y="1582057"/>
            <a:ext cx="7634515" cy="3108543"/>
          </a:xfrm>
          <a:prstGeom prst="rect">
            <a:avLst/>
          </a:prstGeom>
        </p:spPr>
        <p:txBody>
          <a:bodyPr wrap="square" lIns="91440" tIns="45720" rIns="91440" bIns="45720" anchor="t">
            <a:spAutoFit/>
          </a:bodyPr>
          <a:lstStyle/>
          <a:p>
            <a:pPr algn="ctr">
              <a:defRPr/>
            </a:pPr>
            <a:r>
              <a:rPr lang="en-GB" sz="2800" dirty="0">
                <a:latin typeface="Calibri Light"/>
                <a:ea typeface="Arial Unicode MS"/>
                <a:cs typeface="Arial Unicode MS"/>
              </a:rPr>
              <a:t>Please remember that we are always here if you have any questions or anything that you’re concerned about.  You can contact us through the office email or give us a call.  </a:t>
            </a:r>
            <a:endParaRPr lang="en-GB" sz="2800" dirty="0">
              <a:latin typeface="Calibri Light"/>
              <a:ea typeface="Arial Unicode MS" panose="020B0604020202020204" pitchFamily="34" charset="-128"/>
              <a:cs typeface="Arial Unicode MS" panose="020B0604020202020204" pitchFamily="34" charset="-128"/>
            </a:endParaRPr>
          </a:p>
          <a:p>
            <a:pPr algn="ctr">
              <a:defRPr/>
            </a:pPr>
            <a:endParaRPr lang="en-GB" sz="2800">
              <a:latin typeface="Calibri Light"/>
              <a:ea typeface="Arial Unicode MS"/>
              <a:cs typeface="Arial Unicode MS"/>
            </a:endParaRPr>
          </a:p>
          <a:p>
            <a:pPr algn="ctr">
              <a:defRPr/>
            </a:pPr>
            <a:r>
              <a:rPr lang="en-GB" sz="2800" dirty="0">
                <a:latin typeface="Calibri Light"/>
                <a:ea typeface="Calibri Light"/>
                <a:cs typeface="Calibri Light"/>
              </a:rPr>
              <a:t>We are looking forward to seeing you and your child on Tuesday for induction afternoon. </a:t>
            </a:r>
            <a:endParaRPr lang="en-GB" dirty="0"/>
          </a:p>
        </p:txBody>
      </p:sp>
      <p:sp>
        <p:nvSpPr>
          <p:cNvPr id="3" name="TextBox 2">
            <a:extLst>
              <a:ext uri="{FF2B5EF4-FFF2-40B4-BE49-F238E27FC236}">
                <a16:creationId xmlns:a16="http://schemas.microsoft.com/office/drawing/2014/main" id="{7D364883-0628-42A8-05F8-9CA1249EE538}"/>
              </a:ext>
            </a:extLst>
          </p:cNvPr>
          <p:cNvSpPr txBox="1"/>
          <p:nvPr/>
        </p:nvSpPr>
        <p:spPr>
          <a:xfrm rot="1560000">
            <a:off x="368700" y="512647"/>
            <a:ext cx="222199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FF0000"/>
                </a:solidFill>
                <a:latin typeface="Arial"/>
                <a:ea typeface="Calibri"/>
                <a:cs typeface="Calibri"/>
              </a:rPr>
              <a:t>Name everything</a:t>
            </a:r>
          </a:p>
        </p:txBody>
      </p:sp>
      <p:sp>
        <p:nvSpPr>
          <p:cNvPr id="4" name="TextBox 3">
            <a:extLst>
              <a:ext uri="{FF2B5EF4-FFF2-40B4-BE49-F238E27FC236}">
                <a16:creationId xmlns:a16="http://schemas.microsoft.com/office/drawing/2014/main" id="{F59EB4F3-AA27-8328-48BB-1E35DF5C73C9}"/>
              </a:ext>
            </a:extLst>
          </p:cNvPr>
          <p:cNvSpPr txBox="1"/>
          <p:nvPr/>
        </p:nvSpPr>
        <p:spPr>
          <a:xfrm rot="-1980000">
            <a:off x="9389132" y="4487404"/>
            <a:ext cx="222199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FF0000"/>
                </a:solidFill>
                <a:latin typeface="Arial"/>
                <a:ea typeface="Calibri"/>
                <a:cs typeface="Calibri"/>
              </a:rPr>
              <a:t>Name everything</a:t>
            </a:r>
          </a:p>
        </p:txBody>
      </p:sp>
      <p:sp>
        <p:nvSpPr>
          <p:cNvPr id="5" name="TextBox 4">
            <a:extLst>
              <a:ext uri="{FF2B5EF4-FFF2-40B4-BE49-F238E27FC236}">
                <a16:creationId xmlns:a16="http://schemas.microsoft.com/office/drawing/2014/main" id="{0BD80F6E-F17C-D7EC-20CD-F8DD914FC268}"/>
              </a:ext>
            </a:extLst>
          </p:cNvPr>
          <p:cNvSpPr txBox="1"/>
          <p:nvPr/>
        </p:nvSpPr>
        <p:spPr>
          <a:xfrm>
            <a:off x="9770132" y="2592701"/>
            <a:ext cx="222199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FF0000"/>
                </a:solidFill>
                <a:latin typeface="Arial"/>
                <a:ea typeface="Calibri"/>
                <a:cs typeface="Calibri"/>
              </a:rPr>
              <a:t>Name everything</a:t>
            </a:r>
          </a:p>
        </p:txBody>
      </p:sp>
      <p:sp>
        <p:nvSpPr>
          <p:cNvPr id="6" name="TextBox 5">
            <a:extLst>
              <a:ext uri="{FF2B5EF4-FFF2-40B4-BE49-F238E27FC236}">
                <a16:creationId xmlns:a16="http://schemas.microsoft.com/office/drawing/2014/main" id="{732540C3-9180-77C4-6DCF-64B70914EAA9}"/>
              </a:ext>
            </a:extLst>
          </p:cNvPr>
          <p:cNvSpPr txBox="1"/>
          <p:nvPr/>
        </p:nvSpPr>
        <p:spPr>
          <a:xfrm rot="1320000">
            <a:off x="9625970" y="656808"/>
            <a:ext cx="222199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FF0000"/>
                </a:solidFill>
                <a:latin typeface="Arial"/>
                <a:ea typeface="Calibri"/>
                <a:cs typeface="Calibri"/>
              </a:rPr>
              <a:t>Name everything</a:t>
            </a:r>
          </a:p>
        </p:txBody>
      </p:sp>
      <p:sp>
        <p:nvSpPr>
          <p:cNvPr id="7" name="TextBox 6">
            <a:extLst>
              <a:ext uri="{FF2B5EF4-FFF2-40B4-BE49-F238E27FC236}">
                <a16:creationId xmlns:a16="http://schemas.microsoft.com/office/drawing/2014/main" id="{A1FDAA12-0CCF-E0EF-28F9-8F3CF4AF05FA}"/>
              </a:ext>
            </a:extLst>
          </p:cNvPr>
          <p:cNvSpPr txBox="1"/>
          <p:nvPr/>
        </p:nvSpPr>
        <p:spPr>
          <a:xfrm>
            <a:off x="317213" y="3138458"/>
            <a:ext cx="222199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FF0000"/>
                </a:solidFill>
                <a:latin typeface="Arial"/>
                <a:ea typeface="Calibri"/>
                <a:cs typeface="Calibri"/>
              </a:rPr>
              <a:t>Name everything</a:t>
            </a:r>
          </a:p>
        </p:txBody>
      </p:sp>
      <p:sp>
        <p:nvSpPr>
          <p:cNvPr id="8" name="TextBox 7">
            <a:extLst>
              <a:ext uri="{FF2B5EF4-FFF2-40B4-BE49-F238E27FC236}">
                <a16:creationId xmlns:a16="http://schemas.microsoft.com/office/drawing/2014/main" id="{5419B132-E04F-6D82-73C5-FBEF9A64DFAE}"/>
              </a:ext>
            </a:extLst>
          </p:cNvPr>
          <p:cNvSpPr txBox="1"/>
          <p:nvPr/>
        </p:nvSpPr>
        <p:spPr>
          <a:xfrm>
            <a:off x="4230187" y="450863"/>
            <a:ext cx="476542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dirty="0">
                <a:solidFill>
                  <a:srgbClr val="FF0000"/>
                </a:solidFill>
                <a:latin typeface="Arial"/>
                <a:ea typeface="Calibri"/>
                <a:cs typeface="Calibri"/>
              </a:rPr>
              <a:t>Name everything</a:t>
            </a:r>
          </a:p>
        </p:txBody>
      </p:sp>
      <p:sp>
        <p:nvSpPr>
          <p:cNvPr id="9" name="TextBox 8">
            <a:extLst>
              <a:ext uri="{FF2B5EF4-FFF2-40B4-BE49-F238E27FC236}">
                <a16:creationId xmlns:a16="http://schemas.microsoft.com/office/drawing/2014/main" id="{BD251579-3912-B5CD-F6D6-67AEB3768EB0}"/>
              </a:ext>
            </a:extLst>
          </p:cNvPr>
          <p:cNvSpPr txBox="1"/>
          <p:nvPr/>
        </p:nvSpPr>
        <p:spPr>
          <a:xfrm rot="-1800000">
            <a:off x="368699" y="5918727"/>
            <a:ext cx="222199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FF0000"/>
                </a:solidFill>
                <a:latin typeface="Arial"/>
                <a:ea typeface="Calibri"/>
                <a:cs typeface="Calibri"/>
              </a:rPr>
              <a:t>Name everything</a:t>
            </a:r>
          </a:p>
        </p:txBody>
      </p:sp>
      <p:sp>
        <p:nvSpPr>
          <p:cNvPr id="10" name="TextBox 9">
            <a:extLst>
              <a:ext uri="{FF2B5EF4-FFF2-40B4-BE49-F238E27FC236}">
                <a16:creationId xmlns:a16="http://schemas.microsoft.com/office/drawing/2014/main" id="{0B7FC440-8843-7FF7-494A-62504EAFC8B5}"/>
              </a:ext>
            </a:extLst>
          </p:cNvPr>
          <p:cNvSpPr txBox="1"/>
          <p:nvPr/>
        </p:nvSpPr>
        <p:spPr>
          <a:xfrm>
            <a:off x="2695888" y="5053754"/>
            <a:ext cx="222199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FF0000"/>
                </a:solidFill>
                <a:latin typeface="Arial"/>
                <a:ea typeface="Calibri"/>
                <a:cs typeface="Calibri"/>
              </a:rPr>
              <a:t>Name everything</a:t>
            </a:r>
          </a:p>
        </p:txBody>
      </p:sp>
      <p:sp>
        <p:nvSpPr>
          <p:cNvPr id="11" name="TextBox 10">
            <a:extLst>
              <a:ext uri="{FF2B5EF4-FFF2-40B4-BE49-F238E27FC236}">
                <a16:creationId xmlns:a16="http://schemas.microsoft.com/office/drawing/2014/main" id="{9F6583B4-3DFB-187E-03BF-6F8A4C31D8EC}"/>
              </a:ext>
            </a:extLst>
          </p:cNvPr>
          <p:cNvSpPr txBox="1"/>
          <p:nvPr/>
        </p:nvSpPr>
        <p:spPr>
          <a:xfrm>
            <a:off x="6516185" y="6124673"/>
            <a:ext cx="222199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FF0000"/>
                </a:solidFill>
                <a:latin typeface="Arial"/>
                <a:ea typeface="Calibri"/>
                <a:cs typeface="Calibri"/>
              </a:rPr>
              <a:t>Name everything</a:t>
            </a:r>
          </a:p>
        </p:txBody>
      </p:sp>
    </p:spTree>
    <p:extLst>
      <p:ext uri="{BB962C8B-B14F-4D97-AF65-F5344CB8AC3E}">
        <p14:creationId xmlns:p14="http://schemas.microsoft.com/office/powerpoint/2010/main" val="24253741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7E3D9CA324FA543AA7CBA71AC4D1B12" ma:contentTypeVersion="14" ma:contentTypeDescription="Create a new document." ma:contentTypeScope="" ma:versionID="aa11ea7ce591eca6941da5b893db5e71">
  <xsd:schema xmlns:xsd="http://www.w3.org/2001/XMLSchema" xmlns:xs="http://www.w3.org/2001/XMLSchema" xmlns:p="http://schemas.microsoft.com/office/2006/metadata/properties" xmlns:ns2="b4b40b81-c59c-46c8-9588-beaaf40795c7" xmlns:ns3="bede978f-56b8-4731-b7f7-d4412a1873fa" targetNamespace="http://schemas.microsoft.com/office/2006/metadata/properties" ma:root="true" ma:fieldsID="41fab6c6da4dec3ff402d78b054b2a09" ns2:_="" ns3:_="">
    <xsd:import namespace="b4b40b81-c59c-46c8-9588-beaaf40795c7"/>
    <xsd:import namespace="bede978f-56b8-4731-b7f7-d4412a1873f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b40b81-c59c-46c8-9588-beaaf40795c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cf3237ec-b8bc-4c1d-830f-8c11d42a5497"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ede978f-56b8-4731-b7f7-d4412a1873fa"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b46e50d9-1aba-49e7-b012-979144ff65f3}" ma:internalName="TaxCatchAll" ma:showField="CatchAllData" ma:web="bede978f-56b8-4731-b7f7-d4412a1873fa">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ede978f-56b8-4731-b7f7-d4412a1873fa" xsi:nil="true"/>
    <lcf76f155ced4ddcb4097134ff3c332f xmlns="b4b40b81-c59c-46c8-9588-beaaf40795c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CCF780B-1740-4B4A-BAA4-D0B2CA641726}">
  <ds:schemaRefs>
    <ds:schemaRef ds:uri="b4b40b81-c59c-46c8-9588-beaaf40795c7"/>
    <ds:schemaRef ds:uri="bede978f-56b8-4731-b7f7-d4412a1873f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434680F-DAC1-4613-8BD4-805729B2B2A1}">
  <ds:schemaRefs>
    <ds:schemaRef ds:uri="http://schemas.microsoft.com/sharepoint/v3/contenttype/forms"/>
  </ds:schemaRefs>
</ds:datastoreItem>
</file>

<file path=customXml/itemProps3.xml><?xml version="1.0" encoding="utf-8"?>
<ds:datastoreItem xmlns:ds="http://schemas.openxmlformats.org/officeDocument/2006/customXml" ds:itemID="{EC71F1E6-AEAE-4C89-9EC3-D61708F3117D}">
  <ds:schemaRefs>
    <ds:schemaRef ds:uri="http://purl.org/dc/terms/"/>
    <ds:schemaRef ds:uri="http://schemas.microsoft.com/office/2006/documentManagement/types"/>
    <ds:schemaRef ds:uri="http://purl.org/dc/dcmitype/"/>
    <ds:schemaRef ds:uri="b4b40b81-c59c-46c8-9588-beaaf40795c7"/>
    <ds:schemaRef ds:uri="http://purl.org/dc/elements/1.1/"/>
    <ds:schemaRef ds:uri="bede978f-56b8-4731-b7f7-d4412a1873fa"/>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Facet</Template>
  <TotalTime>10</TotalTime>
  <Words>2035</Words>
  <Application>Microsoft Office PowerPoint</Application>
  <PresentationFormat>Widescreen</PresentationFormat>
  <Paragraphs>203</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Arial Unicode MS</vt:lpstr>
      <vt:lpstr>Calibri</vt:lpstr>
      <vt:lpstr>Calibri Light</vt:lpstr>
      <vt:lpstr>Times New Roman</vt:lpstr>
      <vt:lpstr>office theme</vt:lpstr>
      <vt:lpstr>Welcome to Tylers Green First School</vt:lpstr>
      <vt:lpstr>Key staff members – who to contact </vt:lpstr>
      <vt:lpstr>PowerPoint Presentation</vt:lpstr>
      <vt:lpstr>Our School Values – Safe, Happy, Learning, Creative and Successful</vt:lpstr>
      <vt:lpstr>School Rules – written by our School Council</vt:lpstr>
      <vt:lpstr>Early Reading and Phonics</vt:lpstr>
      <vt:lpstr>Parking – the most talked about topic in school!</vt:lpstr>
      <vt:lpstr>Questions or worries?</vt:lpstr>
      <vt:lpstr>Welcome to Reception at Tylers Green First School</vt:lpstr>
      <vt:lpstr>Your welcome packs</vt:lpstr>
      <vt:lpstr>A little bit about the class lists</vt:lpstr>
      <vt:lpstr>Our induction programme</vt:lpstr>
      <vt:lpstr>Why do we do it? </vt:lpstr>
      <vt:lpstr>A little bit about self regulation</vt:lpstr>
      <vt:lpstr>The results speak for themselves...</vt:lpstr>
      <vt:lpstr>Our timetable</vt:lpstr>
      <vt:lpstr>In September</vt:lpstr>
      <vt:lpstr>Our Uniform</vt:lpstr>
      <vt:lpstr>What we would like from the children</vt:lpstr>
      <vt:lpstr>What we would like from parents</vt:lpstr>
      <vt:lpstr>What we would like from parents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Jude Talbot</dc:creator>
  <cp:lastModifiedBy>C Hamilton</cp:lastModifiedBy>
  <cp:revision>341</cp:revision>
  <dcterms:created xsi:type="dcterms:W3CDTF">2021-06-30T12:02:31Z</dcterms:created>
  <dcterms:modified xsi:type="dcterms:W3CDTF">2025-06-27T15:05:00Z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0x010100D7E3D9CA324FA543AA7CBA71AC4D1B12</vt:lpwstr>
  </property>
  <property fmtid="{D5CDD505-2E9C-101B-9397-08002B2CF9AE}" pid="3" name="Order">
    <vt:lpwstr>2800.00000000000</vt:lpwstr>
  </property>
  <property fmtid="{D5CDD505-2E9C-101B-9397-08002B2CF9AE}" pid="4" name="MediaServiceImageTags">
    <vt:lpwstr/>
  </property>
</Properties>
</file>