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69" r:id="rId5"/>
    <p:sldId id="270" r:id="rId6"/>
    <p:sldId id="271" r:id="rId7"/>
    <p:sldId id="272" r:id="rId8"/>
    <p:sldId id="266" r:id="rId9"/>
    <p:sldId id="260" r:id="rId10"/>
    <p:sldId id="261" r:id="rId11"/>
    <p:sldId id="265" r:id="rId12"/>
    <p:sldId id="258" r:id="rId13"/>
    <p:sldId id="262" r:id="rId14"/>
    <p:sldId id="259" r:id="rId15"/>
    <p:sldId id="263" r:id="rId16"/>
    <p:sldId id="267" r:id="rId17"/>
    <p:sldId id="264"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902FB5-EE9B-3B16-2D54-CB25C8097189}" v="158" dt="2026-06-24T13:41:10.288"/>
    <p1510:client id="{7F3D5632-EBAD-D9DA-716A-85D4DE72D7F5}" v="11" dt="2026-06-26T08:32:20.229"/>
    <p1510:client id="{EF9CC440-2131-5DB2-4CBD-86DE8521B093}" v="708" dt="2026-06-24T14:16:56.57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B712588-04B1-427B-82EE-E8DB90309F08}" type="datetimeFigureOut">
              <a:rPr lang="en-US" dirty="0"/>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C6B4A9-1611-4792-9094-5F34BCA07E0B}" type="datetimeFigureOut">
              <a:rPr lang="en-US" dirty="0"/>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6/26/2026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mailto:office@tgfs.org.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text, outdoor, street, sign&#10;&#10;Description automatically generated">
            <a:extLst>
              <a:ext uri="{FF2B5EF4-FFF2-40B4-BE49-F238E27FC236}">
                <a16:creationId xmlns:a16="http://schemas.microsoft.com/office/drawing/2014/main" id="{4D1F366F-3DD9-4DDF-9FA9-550B315D01E6}"/>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2" name="Title 1"/>
          <p:cNvSpPr>
            <a:spLocks noGrp="1"/>
          </p:cNvSpPr>
          <p:nvPr>
            <p:ph type="ctrTitle"/>
          </p:nvPr>
        </p:nvSpPr>
        <p:spPr>
          <a:xfrm>
            <a:off x="8022021" y="3231931"/>
            <a:ext cx="3852041" cy="1834056"/>
          </a:xfrm>
        </p:spPr>
        <p:txBody>
          <a:bodyPr>
            <a:normAutofit/>
          </a:bodyPr>
          <a:lstStyle/>
          <a:p>
            <a:r>
              <a:rPr lang="en-GB" sz="4000" dirty="0">
                <a:cs typeface="Calibri Light"/>
              </a:rPr>
              <a:t>Welcome to Tylers Green First School</a:t>
            </a:r>
            <a:endParaRPr lang="en-GB" sz="4000" dirty="0"/>
          </a:p>
        </p:txBody>
      </p:sp>
      <p:sp>
        <p:nvSpPr>
          <p:cNvPr id="3" name="Subtitle 2"/>
          <p:cNvSpPr>
            <a:spLocks noGrp="1"/>
          </p:cNvSpPr>
          <p:nvPr>
            <p:ph type="subTitle" idx="1"/>
          </p:nvPr>
        </p:nvSpPr>
        <p:spPr>
          <a:xfrm>
            <a:off x="7782910" y="5242675"/>
            <a:ext cx="4330262" cy="683284"/>
          </a:xfrm>
        </p:spPr>
        <p:txBody>
          <a:bodyPr vert="horz" lIns="91440" tIns="45720" rIns="91440" bIns="45720" rtlCol="0" anchor="t">
            <a:normAutofit/>
          </a:bodyPr>
          <a:lstStyle/>
          <a:p>
            <a:r>
              <a:rPr lang="en-GB" sz="2000">
                <a:cs typeface="Calibri"/>
              </a:rPr>
              <a:t>Reception 2026</a:t>
            </a:r>
            <a:endParaRPr lang="en-GB" sz="2000" dirty="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42806-C2A9-1053-CA1A-7224DD2271E2}"/>
              </a:ext>
            </a:extLst>
          </p:cNvPr>
          <p:cNvSpPr>
            <a:spLocks noGrp="1"/>
          </p:cNvSpPr>
          <p:nvPr>
            <p:ph type="title"/>
          </p:nvPr>
        </p:nvSpPr>
        <p:spPr/>
        <p:txBody>
          <a:bodyPr/>
          <a:lstStyle/>
          <a:p>
            <a:pPr algn="ctr"/>
            <a:r>
              <a:rPr lang="en-GB" b="1" dirty="0">
                <a:cs typeface="Calibri Light"/>
              </a:rPr>
              <a:t>Key staff members – who to contact </a:t>
            </a:r>
          </a:p>
        </p:txBody>
      </p:sp>
      <p:sp>
        <p:nvSpPr>
          <p:cNvPr id="3" name="Content Placeholder 2">
            <a:extLst>
              <a:ext uri="{FF2B5EF4-FFF2-40B4-BE49-F238E27FC236}">
                <a16:creationId xmlns:a16="http://schemas.microsoft.com/office/drawing/2014/main" id="{6F06266F-3C74-5C6C-F68D-0B4F03B3FC08}"/>
              </a:ext>
            </a:extLst>
          </p:cNvPr>
          <p:cNvSpPr>
            <a:spLocks noGrp="1"/>
          </p:cNvSpPr>
          <p:nvPr>
            <p:ph idx="1"/>
          </p:nvPr>
        </p:nvSpPr>
        <p:spPr>
          <a:xfrm>
            <a:off x="4952999" y="1602887"/>
            <a:ext cx="4829909" cy="1363704"/>
          </a:xfrm>
        </p:spPr>
        <p:txBody>
          <a:bodyPr vert="horz" lIns="91440" tIns="45720" rIns="91440" bIns="45720" rtlCol="0" anchor="t">
            <a:normAutofit/>
          </a:bodyPr>
          <a:lstStyle/>
          <a:p>
            <a:endParaRPr lang="en-GB" dirty="0">
              <a:cs typeface="Calibri"/>
            </a:endParaRPr>
          </a:p>
          <a:p>
            <a:endParaRPr lang="en-GB" dirty="0">
              <a:cs typeface="Calibri"/>
            </a:endParaRPr>
          </a:p>
        </p:txBody>
      </p:sp>
      <p:sp>
        <p:nvSpPr>
          <p:cNvPr id="6" name="TextBox 5">
            <a:extLst>
              <a:ext uri="{FF2B5EF4-FFF2-40B4-BE49-F238E27FC236}">
                <a16:creationId xmlns:a16="http://schemas.microsoft.com/office/drawing/2014/main" id="{601C0389-CC48-D6EB-A77F-47BB80F3D5B0}"/>
              </a:ext>
            </a:extLst>
          </p:cNvPr>
          <p:cNvSpPr txBox="1"/>
          <p:nvPr/>
        </p:nvSpPr>
        <p:spPr>
          <a:xfrm>
            <a:off x="1723292" y="2836984"/>
            <a:ext cx="2743200" cy="2308324"/>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latin typeface="Calibri"/>
                <a:ea typeface="Arial"/>
                <a:cs typeface="Arial"/>
              </a:rPr>
              <a:t>Ms Gregory – SENCO and AHT.  Any worries or concerns about special needs, medical needs, disability, diversity, support in class or general worries around children's progress.</a:t>
            </a:r>
            <a:r>
              <a:rPr lang="en-US">
                <a:latin typeface="Calibri"/>
                <a:ea typeface="Arial"/>
                <a:cs typeface="Arial"/>
              </a:rPr>
              <a:t>​</a:t>
            </a:r>
            <a:endParaRPr lang="en-GB"/>
          </a:p>
        </p:txBody>
      </p:sp>
      <p:pic>
        <p:nvPicPr>
          <p:cNvPr id="7" name="Picture 7" descr="A close-up of a person smiling&#10;&#10;Description automatically generated">
            <a:extLst>
              <a:ext uri="{FF2B5EF4-FFF2-40B4-BE49-F238E27FC236}">
                <a16:creationId xmlns:a16="http://schemas.microsoft.com/office/drawing/2014/main" id="{4F63E2DC-8501-1406-0697-C527A33BC029}"/>
              </a:ext>
            </a:extLst>
          </p:cNvPr>
          <p:cNvPicPr>
            <a:picLocks noChangeAspect="1"/>
          </p:cNvPicPr>
          <p:nvPr/>
        </p:nvPicPr>
        <p:blipFill>
          <a:blip r:embed="rId3"/>
          <a:stretch>
            <a:fillRect/>
          </a:stretch>
        </p:blipFill>
        <p:spPr>
          <a:xfrm>
            <a:off x="10481305" y="3992156"/>
            <a:ext cx="1219200" cy="1543050"/>
          </a:xfrm>
          <a:prstGeom prst="rect">
            <a:avLst/>
          </a:prstGeom>
        </p:spPr>
      </p:pic>
      <p:sp>
        <p:nvSpPr>
          <p:cNvPr id="8" name="TextBox 7">
            <a:extLst>
              <a:ext uri="{FF2B5EF4-FFF2-40B4-BE49-F238E27FC236}">
                <a16:creationId xmlns:a16="http://schemas.microsoft.com/office/drawing/2014/main" id="{E87E1452-7A12-CA8E-A29D-5734F29C1AB3}"/>
              </a:ext>
            </a:extLst>
          </p:cNvPr>
          <p:cNvSpPr txBox="1"/>
          <p:nvPr/>
        </p:nvSpPr>
        <p:spPr>
          <a:xfrm>
            <a:off x="7762001" y="3991718"/>
            <a:ext cx="2743200" cy="1366528"/>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dirty="0">
                <a:ea typeface="+mn-lt"/>
                <a:cs typeface="+mn-lt"/>
              </a:rPr>
              <a:t>Mrs Turner - PA to Headteacher.  School meals, dates and times, administrative queries.</a:t>
            </a:r>
            <a:endParaRPr lang="en-US" dirty="0">
              <a:ea typeface="+mn-lt"/>
              <a:cs typeface="+mn-lt"/>
            </a:endParaRPr>
          </a:p>
          <a:p>
            <a:pPr algn="l"/>
            <a:endParaRPr lang="en-GB" dirty="0">
              <a:cs typeface="Calibri"/>
            </a:endParaRPr>
          </a:p>
        </p:txBody>
      </p:sp>
      <p:sp>
        <p:nvSpPr>
          <p:cNvPr id="9" name="TextBox 8">
            <a:extLst>
              <a:ext uri="{FF2B5EF4-FFF2-40B4-BE49-F238E27FC236}">
                <a16:creationId xmlns:a16="http://schemas.microsoft.com/office/drawing/2014/main" id="{457706BD-5A28-DE5D-CA44-A8DA61BB1DDC}"/>
              </a:ext>
            </a:extLst>
          </p:cNvPr>
          <p:cNvSpPr txBox="1"/>
          <p:nvPr/>
        </p:nvSpPr>
        <p:spPr>
          <a:xfrm>
            <a:off x="4165388" y="5598579"/>
            <a:ext cx="3317630" cy="923330"/>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Calibri"/>
              </a:rPr>
              <a:t> Mrs Beevers.  Parent Governors.</a:t>
            </a:r>
          </a:p>
          <a:p>
            <a:pPr algn="l"/>
            <a:r>
              <a:rPr lang="en-GB" dirty="0">
                <a:latin typeface="Calibri"/>
              </a:rPr>
              <a:t>To give feedback on policies and governance.</a:t>
            </a:r>
            <a:endParaRPr lang="en-GB" dirty="0">
              <a:cs typeface="Calibri"/>
            </a:endParaRPr>
          </a:p>
        </p:txBody>
      </p:sp>
      <p:sp>
        <p:nvSpPr>
          <p:cNvPr id="13" name="TextBox 12">
            <a:extLst>
              <a:ext uri="{FF2B5EF4-FFF2-40B4-BE49-F238E27FC236}">
                <a16:creationId xmlns:a16="http://schemas.microsoft.com/office/drawing/2014/main" id="{C50E8339-598C-9E24-4890-9A6FC204D338}"/>
              </a:ext>
            </a:extLst>
          </p:cNvPr>
          <p:cNvSpPr txBox="1"/>
          <p:nvPr/>
        </p:nvSpPr>
        <p:spPr>
          <a:xfrm>
            <a:off x="5770728" y="1505803"/>
            <a:ext cx="4278573" cy="2031325"/>
          </a:xfrm>
          <a:prstGeom prst="rect">
            <a:avLst/>
          </a:prstGeom>
          <a:solidFill>
            <a:schemeClr val="accent6">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Arial"/>
              </a:rPr>
              <a:t>Mrs Talbot – Headteacher.  Any concerns or questions around safety, school policies, the curriculum, school rules, or general worries! Mrs Talbot is usually on the gate daily or can be contacted via phone or email.</a:t>
            </a:r>
            <a:r>
              <a:rPr lang="en-US" dirty="0">
                <a:cs typeface="Arial"/>
              </a:rPr>
              <a:t>​​​</a:t>
            </a:r>
            <a:endParaRPr lang="en-US" dirty="0">
              <a:cs typeface="Calibri"/>
            </a:endParaRPr>
          </a:p>
        </p:txBody>
      </p:sp>
      <p:pic>
        <p:nvPicPr>
          <p:cNvPr id="10" name="Picture 9" descr="A person smiling at the camera&#10;&#10;Description automatically generated">
            <a:extLst>
              <a:ext uri="{FF2B5EF4-FFF2-40B4-BE49-F238E27FC236}">
                <a16:creationId xmlns:a16="http://schemas.microsoft.com/office/drawing/2014/main" id="{7E458F94-9F61-5083-48A4-CB4419D55BA3}"/>
              </a:ext>
            </a:extLst>
          </p:cNvPr>
          <p:cNvPicPr>
            <a:picLocks noChangeAspect="1"/>
          </p:cNvPicPr>
          <p:nvPr/>
        </p:nvPicPr>
        <p:blipFill>
          <a:blip r:embed="rId4"/>
          <a:stretch>
            <a:fillRect/>
          </a:stretch>
        </p:blipFill>
        <p:spPr>
          <a:xfrm>
            <a:off x="10182225" y="1317096"/>
            <a:ext cx="1352550" cy="1514475"/>
          </a:xfrm>
          <a:prstGeom prst="rect">
            <a:avLst/>
          </a:prstGeom>
        </p:spPr>
      </p:pic>
      <p:pic>
        <p:nvPicPr>
          <p:cNvPr id="11" name="Picture 10" descr="A person smiling at camera&#10;&#10;Description automatically generated">
            <a:extLst>
              <a:ext uri="{FF2B5EF4-FFF2-40B4-BE49-F238E27FC236}">
                <a16:creationId xmlns:a16="http://schemas.microsoft.com/office/drawing/2014/main" id="{E3D68164-6CE0-5A13-4D9F-F6C262F8DA53}"/>
              </a:ext>
            </a:extLst>
          </p:cNvPr>
          <p:cNvPicPr>
            <a:picLocks noChangeAspect="1"/>
          </p:cNvPicPr>
          <p:nvPr/>
        </p:nvPicPr>
        <p:blipFill>
          <a:blip r:embed="rId5"/>
          <a:stretch>
            <a:fillRect/>
          </a:stretch>
        </p:blipFill>
        <p:spPr>
          <a:xfrm>
            <a:off x="183620" y="2796646"/>
            <a:ext cx="1304925" cy="1476375"/>
          </a:xfrm>
          <a:prstGeom prst="rect">
            <a:avLst/>
          </a:prstGeom>
        </p:spPr>
      </p:pic>
    </p:spTree>
    <p:extLst>
      <p:ext uri="{BB962C8B-B14F-4D97-AF65-F5344CB8AC3E}">
        <p14:creationId xmlns:p14="http://schemas.microsoft.com/office/powerpoint/2010/main" val="26246894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Car park lanes with skid marks on the road">
            <a:extLst>
              <a:ext uri="{FF2B5EF4-FFF2-40B4-BE49-F238E27FC236}">
                <a16:creationId xmlns:a16="http://schemas.microsoft.com/office/drawing/2014/main" id="{156C25C9-5983-9B35-D12A-DD20CE229EB4}"/>
              </a:ext>
            </a:extLst>
          </p:cNvPr>
          <p:cNvPicPr>
            <a:picLocks noChangeAspect="1"/>
          </p:cNvPicPr>
          <p:nvPr/>
        </p:nvPicPr>
        <p:blipFill rotWithShape="1">
          <a:blip r:embed="rId2"/>
          <a:srcRect r="-2" b="15603"/>
          <a:stretch/>
        </p:blipFill>
        <p:spPr>
          <a:xfrm>
            <a:off x="-3047" y="10"/>
            <a:ext cx="12191999" cy="6857990"/>
          </a:xfrm>
          <a:prstGeom prst="rect">
            <a:avLst/>
          </a:prstGeom>
        </p:spPr>
      </p:pic>
      <p:sp>
        <p:nvSpPr>
          <p:cNvPr id="2" name="Title 1">
            <a:extLst>
              <a:ext uri="{FF2B5EF4-FFF2-40B4-BE49-F238E27FC236}">
                <a16:creationId xmlns:a16="http://schemas.microsoft.com/office/drawing/2014/main" id="{F1D5CDE4-11FA-F090-CAC8-C4F09B521B62}"/>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a:solidFill>
                  <a:srgbClr val="FFFFFF"/>
                </a:solidFill>
              </a:rPr>
              <a:t>Parking – the most talked about topic in school!</a:t>
            </a:r>
          </a:p>
        </p:txBody>
      </p:sp>
    </p:spTree>
    <p:extLst>
      <p:ext uri="{BB962C8B-B14F-4D97-AF65-F5344CB8AC3E}">
        <p14:creationId xmlns:p14="http://schemas.microsoft.com/office/powerpoint/2010/main" val="28530985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04043-44A7-4A16-BEE7-B49A4097326A}"/>
              </a:ext>
            </a:extLst>
          </p:cNvPr>
          <p:cNvSpPr>
            <a:spLocks noGrp="1"/>
          </p:cNvSpPr>
          <p:nvPr>
            <p:ph type="title"/>
          </p:nvPr>
        </p:nvSpPr>
        <p:spPr>
          <a:xfrm>
            <a:off x="640080" y="325369"/>
            <a:ext cx="4368602" cy="1956841"/>
          </a:xfrm>
        </p:spPr>
        <p:txBody>
          <a:bodyPr anchor="b">
            <a:normAutofit/>
          </a:bodyPr>
          <a:lstStyle/>
          <a:p>
            <a:r>
              <a:rPr lang="en-GB" sz="5400">
                <a:cs typeface="Calibri Light"/>
              </a:rPr>
              <a:t>Questions or worries?</a:t>
            </a:r>
          </a:p>
        </p:txBody>
      </p:sp>
      <p:sp>
        <p:nvSpPr>
          <p:cNvPr id="8" name="Content Placeholder 7">
            <a:extLst>
              <a:ext uri="{FF2B5EF4-FFF2-40B4-BE49-F238E27FC236}">
                <a16:creationId xmlns:a16="http://schemas.microsoft.com/office/drawing/2014/main" id="{019A0F8D-511F-49D5-A3A2-022B8428941A}"/>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US" sz="2200" dirty="0">
                <a:cs typeface="Calibri"/>
              </a:rPr>
              <a:t>Email </a:t>
            </a:r>
            <a:r>
              <a:rPr lang="en-US" sz="2200" dirty="0">
                <a:cs typeface="Calibri"/>
                <a:hlinkClick r:id="rId2"/>
              </a:rPr>
              <a:t>office@tgfs.org.uk</a:t>
            </a:r>
            <a:r>
              <a:rPr lang="en-US" sz="2200" dirty="0">
                <a:cs typeface="Calibri"/>
              </a:rPr>
              <a:t> - we will check emails regularly during the holidays</a:t>
            </a:r>
          </a:p>
          <a:p>
            <a:r>
              <a:rPr lang="en-US" sz="2200" dirty="0">
                <a:cs typeface="Calibri"/>
              </a:rPr>
              <a:t>Call us on 01494 813201 until the 20th July or after the 6th September.</a:t>
            </a:r>
          </a:p>
        </p:txBody>
      </p:sp>
      <p:pic>
        <p:nvPicPr>
          <p:cNvPr id="4" name="Picture 4">
            <a:extLst>
              <a:ext uri="{FF2B5EF4-FFF2-40B4-BE49-F238E27FC236}">
                <a16:creationId xmlns:a16="http://schemas.microsoft.com/office/drawing/2014/main" id="{4D36F6D0-CE48-4F0D-B04E-F5CEDF776CED}"/>
              </a:ext>
            </a:extLst>
          </p:cNvPr>
          <p:cNvPicPr>
            <a:picLocks noChangeAspect="1"/>
          </p:cNvPicPr>
          <p:nvPr/>
        </p:nvPicPr>
        <p:blipFill rotWithShape="1">
          <a:blip r:embed="rId3"/>
          <a:srcRect l="32149" r="898"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5785400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75771"/>
            <a:ext cx="8596668" cy="1320800"/>
          </a:xfrm>
        </p:spPr>
        <p:txBody>
          <a:bodyPr/>
          <a:lstStyle/>
          <a:p>
            <a:r>
              <a:rPr lang="en-GB"/>
              <a:t>Your welcome packs</a:t>
            </a:r>
          </a:p>
        </p:txBody>
      </p:sp>
      <p:sp>
        <p:nvSpPr>
          <p:cNvPr id="3" name="Content Placeholder 2"/>
          <p:cNvSpPr>
            <a:spLocks noGrp="1"/>
          </p:cNvSpPr>
          <p:nvPr>
            <p:ph idx="1"/>
          </p:nvPr>
        </p:nvSpPr>
        <p:spPr>
          <a:xfrm>
            <a:off x="677334" y="934133"/>
            <a:ext cx="9097410" cy="4751629"/>
          </a:xfrm>
        </p:spPr>
        <p:txBody>
          <a:bodyPr vert="horz" lIns="91440" tIns="45720" rIns="91440" bIns="45720" rtlCol="0" anchor="t">
            <a:noAutofit/>
          </a:bodyPr>
          <a:lstStyle/>
          <a:p>
            <a:r>
              <a:rPr lang="en-GB" sz="1400">
                <a:latin typeface="Arial Unicode MS"/>
                <a:ea typeface="Arial Unicode MS"/>
                <a:cs typeface="Arial Unicode MS"/>
              </a:rPr>
              <a:t>You should have been given a pack of information on your way in this afternoon.  </a:t>
            </a:r>
          </a:p>
          <a:p>
            <a:r>
              <a:rPr lang="en-GB" sz="1400">
                <a:latin typeface="Arial Unicode MS"/>
                <a:ea typeface="Arial Unicode MS"/>
                <a:cs typeface="Arial Unicode MS"/>
              </a:rPr>
              <a:t>This should be mostly self-explanatory but we would like to draw your attention to a few things: </a:t>
            </a:r>
          </a:p>
          <a:p>
            <a:pPr lvl="1">
              <a:buFont typeface="Arial" panose="020B0604020202020204" pitchFamily="34" charset="0"/>
              <a:buChar char="•"/>
            </a:pPr>
            <a:r>
              <a:rPr lang="en-GB" sz="1400">
                <a:latin typeface="Arial Unicode MS"/>
                <a:ea typeface="Arial Unicode MS"/>
                <a:cs typeface="Arial Unicode MS"/>
              </a:rPr>
              <a:t>Information about which class your child will be in and who their teacher(s) will be + dates for September.</a:t>
            </a:r>
          </a:p>
          <a:p>
            <a:pPr lvl="1">
              <a:buFont typeface="Arial" panose="020B0604020202020204" pitchFamily="34" charset="0"/>
              <a:buChar char="•"/>
            </a:pPr>
            <a:r>
              <a:rPr lang="en-GB" sz="1400">
                <a:latin typeface="Arial Unicode MS"/>
                <a:ea typeface="Arial Unicode MS"/>
                <a:cs typeface="Arial Unicode MS"/>
              </a:rPr>
              <a:t>Tapestry permission – for us to take photos of your child for you to see at home </a:t>
            </a:r>
          </a:p>
          <a:p>
            <a:pPr lvl="1">
              <a:buFont typeface="Arial" panose="020B0604020202020204" pitchFamily="34" charset="0"/>
              <a:buChar char="•"/>
            </a:pPr>
            <a:r>
              <a:rPr lang="en-GB" sz="1400">
                <a:latin typeface="Arial Unicode MS"/>
                <a:ea typeface="Arial Unicode MS"/>
                <a:cs typeface="Arial Unicode MS"/>
              </a:rPr>
              <a:t>Cool Milk leaflet</a:t>
            </a:r>
          </a:p>
          <a:p>
            <a:pPr lvl="1">
              <a:buFont typeface="Arial" panose="020B0604020202020204" pitchFamily="34" charset="0"/>
              <a:buChar char="•"/>
            </a:pPr>
            <a:r>
              <a:rPr lang="en-GB" sz="1400">
                <a:latin typeface="Arial Unicode MS"/>
                <a:ea typeface="Arial Unicode MS"/>
                <a:cs typeface="Arial Unicode MS"/>
              </a:rPr>
              <a:t>ParentPay leaflet</a:t>
            </a:r>
          </a:p>
          <a:p>
            <a:pPr lvl="1">
              <a:buFont typeface="Wingdings 3" panose="020B0604020202020204" pitchFamily="34" charset="0"/>
              <a:buChar char=""/>
            </a:pPr>
            <a:r>
              <a:rPr lang="en-US" sz="1400">
                <a:solidFill>
                  <a:srgbClr val="242424"/>
                </a:solidFill>
                <a:latin typeface="Arial Unicode MS"/>
                <a:ea typeface="Calibri"/>
                <a:cs typeface="Calibri"/>
              </a:rPr>
              <a:t>White Card</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Parking Map</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Frequently asked questions</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Term Dates</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Leave of absence leaflet</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Teaching your child to read at TGFS booklet</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Home School Agreement Letter and Form</a:t>
            </a:r>
            <a:endParaRPr lang="en-GB" sz="1400">
              <a:latin typeface="Arial Unicode MS"/>
              <a:ea typeface="Arial Unicode MS"/>
              <a:cs typeface="Arial Unicode MS"/>
            </a:endParaRPr>
          </a:p>
          <a:p>
            <a:pPr lvl="1">
              <a:buFont typeface="Wingdings 3" panose="020B0604020202020204" pitchFamily="34" charset="0"/>
              <a:buChar char=""/>
            </a:pPr>
            <a:r>
              <a:rPr lang="en-US" sz="1400">
                <a:solidFill>
                  <a:srgbClr val="242424"/>
                </a:solidFill>
                <a:latin typeface="Arial Unicode MS"/>
                <a:ea typeface="Calibri"/>
                <a:cs typeface="Calibri"/>
              </a:rPr>
              <a:t>Pupil premium forms</a:t>
            </a:r>
          </a:p>
          <a:p>
            <a:pPr lvl="1">
              <a:buFont typeface="Wingdings 3" panose="020B0604020202020204" pitchFamily="34" charset="0"/>
              <a:buChar char=""/>
            </a:pPr>
            <a:r>
              <a:rPr lang="en-US" sz="1400">
                <a:solidFill>
                  <a:srgbClr val="242424"/>
                </a:solidFill>
                <a:latin typeface="Arial Unicode MS"/>
                <a:ea typeface="Calibri"/>
                <a:cs typeface="Calibri"/>
              </a:rPr>
              <a:t>Starting Reception &amp; potty training guides</a:t>
            </a:r>
          </a:p>
          <a:p>
            <a:pPr lvl="1">
              <a:buFont typeface="Wingdings 3" panose="020B0604020202020204" pitchFamily="34" charset="0"/>
              <a:buChar char=""/>
            </a:pPr>
            <a:endParaRPr lang="en-US" sz="1100">
              <a:solidFill>
                <a:srgbClr val="242424"/>
              </a:solidFill>
              <a:latin typeface="Calibri"/>
              <a:ea typeface="Calibri"/>
              <a:cs typeface="Calibri"/>
            </a:endParaRPr>
          </a:p>
          <a:p>
            <a:pPr lvl="1">
              <a:buFont typeface="Arial" panose="020B0604020202020204" pitchFamily="34" charset="0"/>
              <a:buChar char="•"/>
            </a:pP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2973263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4197"/>
          </a:xfrm>
        </p:spPr>
        <p:txBody>
          <a:bodyPr/>
          <a:lstStyle/>
          <a:p>
            <a:r>
              <a:rPr lang="en-GB"/>
              <a:t>Our induction programme</a:t>
            </a:r>
          </a:p>
        </p:txBody>
      </p:sp>
      <p:sp>
        <p:nvSpPr>
          <p:cNvPr id="3" name="TextBox 2"/>
          <p:cNvSpPr txBox="1"/>
          <p:nvPr/>
        </p:nvSpPr>
        <p:spPr>
          <a:xfrm>
            <a:off x="875763" y="1403797"/>
            <a:ext cx="8525814" cy="3416320"/>
          </a:xfrm>
          <a:prstGeom prst="rect">
            <a:avLst/>
          </a:prstGeom>
          <a:noFill/>
        </p:spPr>
        <p:txBody>
          <a:bodyPr wrap="square" lIns="91440" tIns="45720" rIns="91440" bIns="45720" rtlCol="0" anchor="t">
            <a:spAutoFit/>
          </a:bodyPr>
          <a:lstStyle/>
          <a:p>
            <a:r>
              <a:rPr lang="en-GB">
                <a:latin typeface="Arial Unicode MS"/>
                <a:ea typeface="Arial Unicode MS"/>
                <a:cs typeface="Arial Unicode MS"/>
              </a:rPr>
              <a:t>Individual visits – Thursday 3rd – Tuesday 8th September</a:t>
            </a: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r>
              <a:rPr lang="en-GB">
                <a:latin typeface="Arial Unicode MS"/>
                <a:ea typeface="Arial Unicode MS"/>
                <a:cs typeface="Arial Unicode MS"/>
              </a:rPr>
              <a:t>Stay and Play sessions – Tuesday 8th September PM, Wednesday 9th September AM &amp; PM</a:t>
            </a:r>
          </a:p>
          <a:p>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r>
              <a:rPr lang="en-GB">
                <a:latin typeface="Arial Unicode MS"/>
                <a:ea typeface="Arial Unicode MS"/>
                <a:cs typeface="Arial Unicode MS"/>
              </a:rPr>
              <a:t>Morning sessions 8.40 to 1pm (gates open at 8.35)</a:t>
            </a:r>
          </a:p>
          <a:p>
            <a:r>
              <a:rPr lang="en-GB">
                <a:latin typeface="Arial Unicode MS"/>
                <a:ea typeface="Arial Unicode MS"/>
                <a:cs typeface="Arial Unicode MS"/>
              </a:rPr>
              <a:t>Half class – Thursday 10th September</a:t>
            </a: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r>
              <a:rPr lang="en-GB">
                <a:latin typeface="Arial Unicode MS"/>
                <a:ea typeface="Arial Unicode MS"/>
                <a:cs typeface="Arial Unicode MS"/>
              </a:rPr>
              <a:t>Half class – Friday 11th September</a:t>
            </a:r>
          </a:p>
          <a:p>
            <a:r>
              <a:rPr lang="en-GB">
                <a:latin typeface="Arial Unicode MS"/>
                <a:ea typeface="Arial Unicode MS"/>
                <a:cs typeface="Arial Unicode MS"/>
              </a:rPr>
              <a:t>Whole class – Monday 14th September</a:t>
            </a: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a:p>
            <a:r>
              <a:rPr lang="en-GB">
                <a:latin typeface="Arial Unicode MS"/>
                <a:ea typeface="Arial Unicode MS"/>
                <a:cs typeface="Arial Unicode MS"/>
              </a:rPr>
              <a:t>Whole day 8.40 to 3.10 </a:t>
            </a:r>
            <a:r>
              <a:rPr lang="en-GB">
                <a:highlight>
                  <a:srgbClr val="F5F5F5"/>
                </a:highlight>
                <a:latin typeface="Arial Unicode MS"/>
                <a:ea typeface="Arial Unicode MS"/>
                <a:cs typeface="Arial Unicode MS"/>
              </a:rPr>
              <a:t>(gates open at 8.35)</a:t>
            </a:r>
          </a:p>
          <a:p>
            <a:r>
              <a:rPr lang="en-GB">
                <a:latin typeface="Arial Unicode MS"/>
                <a:ea typeface="Arial Unicode MS"/>
                <a:cs typeface="Arial Unicode MS"/>
              </a:rPr>
              <a:t>From Tuesday 15th September</a:t>
            </a:r>
            <a:endParaRPr lang="en-GB">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extLst>
      <p:ext uri="{BB962C8B-B14F-4D97-AF65-F5344CB8AC3E}">
        <p14:creationId xmlns:p14="http://schemas.microsoft.com/office/powerpoint/2010/main" val="1497089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41829"/>
          </a:xfrm>
        </p:spPr>
        <p:txBody>
          <a:bodyPr/>
          <a:lstStyle/>
          <a:p>
            <a:r>
              <a:rPr lang="en-GB"/>
              <a:t>Why do we do it? </a:t>
            </a:r>
          </a:p>
        </p:txBody>
      </p:sp>
      <p:sp>
        <p:nvSpPr>
          <p:cNvPr id="3" name="TextBox 2"/>
          <p:cNvSpPr txBox="1"/>
          <p:nvPr/>
        </p:nvSpPr>
        <p:spPr>
          <a:xfrm>
            <a:off x="2805782" y="6090267"/>
            <a:ext cx="4339771" cy="369332"/>
          </a:xfrm>
          <a:prstGeom prst="rect">
            <a:avLst/>
          </a:prstGeom>
          <a:noFill/>
        </p:spPr>
        <p:txBody>
          <a:bodyPr wrap="square" rtlCol="0">
            <a:spAutoFit/>
          </a:bodyPr>
          <a:lstStyle/>
          <a:p>
            <a:pPr algn="ctr"/>
            <a:r>
              <a:rPr lang="en-GB"/>
              <a:t>Maslow’s Hierarchy of Need</a:t>
            </a:r>
          </a:p>
        </p:txBody>
      </p:sp>
      <p:sp>
        <p:nvSpPr>
          <p:cNvPr id="4" name="TextBox 3"/>
          <p:cNvSpPr txBox="1"/>
          <p:nvPr/>
        </p:nvSpPr>
        <p:spPr>
          <a:xfrm>
            <a:off x="5588000" y="1698171"/>
            <a:ext cx="1669143" cy="369332"/>
          </a:xfrm>
          <a:prstGeom prst="rect">
            <a:avLst/>
          </a:prstGeom>
          <a:noFill/>
        </p:spPr>
        <p:txBody>
          <a:bodyPr wrap="square" rtlCol="0">
            <a:spAutoFit/>
          </a:bodyPr>
          <a:lstStyle/>
          <a:p>
            <a:r>
              <a:rPr lang="en-GB"/>
              <a:t>School</a:t>
            </a:r>
          </a:p>
        </p:txBody>
      </p:sp>
      <p:pic>
        <p:nvPicPr>
          <p:cNvPr id="1028" name="Picture 4" descr="maslow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0684" y="1190171"/>
            <a:ext cx="6353175" cy="472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4454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 little bit about self regulation</a:t>
            </a:r>
          </a:p>
        </p:txBody>
      </p:sp>
      <p:sp>
        <p:nvSpPr>
          <p:cNvPr id="3" name="TextBox 2"/>
          <p:cNvSpPr txBox="1"/>
          <p:nvPr/>
        </p:nvSpPr>
        <p:spPr>
          <a:xfrm>
            <a:off x="677334" y="1281448"/>
            <a:ext cx="9290914" cy="4524315"/>
          </a:xfrm>
          <a:prstGeom prst="rect">
            <a:avLst/>
          </a:prstGeom>
          <a:noFill/>
        </p:spPr>
        <p:txBody>
          <a:bodyPr wrap="square" rtlCol="0">
            <a:spAutoFit/>
          </a:bodyPr>
          <a:lstStyle/>
          <a:p>
            <a:pPr marL="285750" indent="-285750">
              <a:buFont typeface="Arial" panose="020B0604020202020204" pitchFamily="34" charset="0"/>
              <a:buChar char="•"/>
            </a:pPr>
            <a:r>
              <a:rPr lang="en-GB">
                <a:latin typeface="Arial Unicode MS" panose="020B0604020202020204" pitchFamily="34" charset="-128"/>
                <a:ea typeface="Arial Unicode MS" panose="020B0604020202020204" pitchFamily="34" charset="-128"/>
                <a:cs typeface="Arial Unicode MS" panose="020B0604020202020204" pitchFamily="34" charset="-128"/>
              </a:rPr>
              <a:t>Self-regulation refers to a person’s ability to understand and manage their behaviour and reactions to the feelings they are experiencing. It includes being able to control impulses, calm down after experiencing something exciting or upsetting and being able to behave in socially appropriate ways. </a:t>
            </a:r>
          </a:p>
          <a:p>
            <a:pPr marL="285750" indent="-285750">
              <a:buFont typeface="Arial" panose="020B0604020202020204" pitchFamily="34" charset="0"/>
              <a:buChar char="•"/>
            </a:pPr>
            <a:r>
              <a:rPr lang="en-GB">
                <a:latin typeface="Arial Unicode MS" panose="020B0604020202020204" pitchFamily="34" charset="-128"/>
                <a:ea typeface="Arial Unicode MS" panose="020B0604020202020204" pitchFamily="34" charset="-128"/>
                <a:cs typeface="Arial Unicode MS" panose="020B0604020202020204" pitchFamily="34" charset="-128"/>
              </a:rPr>
              <a:t>Self-regulation is now recognised as crucially important in young children’s development, strongly predicting children’s later success in relating to others and in their learning, while supporting lifelong mental and physical health.  </a:t>
            </a:r>
          </a:p>
          <a:p>
            <a:pPr marL="285750" indent="-285750">
              <a:buFont typeface="Arial" panose="020B0604020202020204" pitchFamily="34" charset="0"/>
              <a:buChar char="•"/>
            </a:pPr>
            <a:r>
              <a:rPr lang="en-GB">
                <a:latin typeface="Arial Unicode MS" panose="020B0604020202020204" pitchFamily="34" charset="-128"/>
                <a:ea typeface="Arial Unicode MS" panose="020B0604020202020204" pitchFamily="34" charset="-128"/>
                <a:cs typeface="Arial Unicode MS" panose="020B0604020202020204" pitchFamily="34" charset="-128"/>
              </a:rPr>
              <a:t>Developing self-regulation, like many elements of development and learning, is not something children do by themselves.  It is a process that grows out of attuned relationships where the caregiver and child are closely attentive to each other and engage in sensitive, responsive exchanges.  We can only support your child to self-regulate if they have formed good relationships with us and feel safe, secure and valued.  </a:t>
            </a:r>
          </a:p>
          <a:p>
            <a:pPr marL="285750" indent="-285750">
              <a:buFont typeface="Arial" panose="020B0604020202020204" pitchFamily="34" charset="0"/>
              <a:buChar char="•"/>
            </a:pPr>
            <a:r>
              <a:rPr lang="en-GB">
                <a:latin typeface="Arial Unicode MS" panose="020B0604020202020204" pitchFamily="34" charset="-128"/>
                <a:ea typeface="Arial Unicode MS" panose="020B0604020202020204" pitchFamily="34" charset="-128"/>
                <a:cs typeface="Arial Unicode MS" panose="020B0604020202020204" pitchFamily="34" charset="-128"/>
              </a:rPr>
              <a:t>Having a good relationship with your children, creating secure attachments will mean that your children are more engaged, independent, curious, confident and resilient – all crucially important to ensure success at school. </a:t>
            </a:r>
          </a:p>
        </p:txBody>
      </p:sp>
    </p:spTree>
    <p:extLst>
      <p:ext uri="{BB962C8B-B14F-4D97-AF65-F5344CB8AC3E}">
        <p14:creationId xmlns:p14="http://schemas.microsoft.com/office/powerpoint/2010/main" val="2496100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5561"/>
          </a:xfrm>
        </p:spPr>
        <p:txBody>
          <a:bodyPr/>
          <a:lstStyle/>
          <a:p>
            <a:r>
              <a:rPr lang="en-GB"/>
              <a:t>Our timetable</a:t>
            </a:r>
          </a:p>
        </p:txBody>
      </p:sp>
      <p:graphicFrame>
        <p:nvGraphicFramePr>
          <p:cNvPr id="3" name="Table 2"/>
          <p:cNvGraphicFramePr>
            <a:graphicFrameLocks noGrp="1"/>
          </p:cNvGraphicFramePr>
          <p:nvPr>
            <p:extLst>
              <p:ext uri="{D42A27DB-BD31-4B8C-83A1-F6EECF244321}">
                <p14:modId xmlns:p14="http://schemas.microsoft.com/office/powerpoint/2010/main" val="2088262262"/>
              </p:ext>
            </p:extLst>
          </p:nvPr>
        </p:nvGraphicFramePr>
        <p:xfrm>
          <a:off x="778569" y="1365161"/>
          <a:ext cx="9099526" cy="4986784"/>
        </p:xfrm>
        <a:graphic>
          <a:graphicData uri="http://schemas.openxmlformats.org/drawingml/2006/table">
            <a:tbl>
              <a:tblPr firstRow="1" firstCol="1" bandRow="1">
                <a:tableStyleId>{5C22544A-7EE6-4342-B048-85BDC9FD1C3A}</a:tableStyleId>
              </a:tblPr>
              <a:tblGrid>
                <a:gridCol w="847362">
                  <a:extLst>
                    <a:ext uri="{9D8B030D-6E8A-4147-A177-3AD203B41FA5}">
                      <a16:colId xmlns:a16="http://schemas.microsoft.com/office/drawing/2014/main" val="20000"/>
                    </a:ext>
                  </a:extLst>
                </a:gridCol>
                <a:gridCol w="425480">
                  <a:extLst>
                    <a:ext uri="{9D8B030D-6E8A-4147-A177-3AD203B41FA5}">
                      <a16:colId xmlns:a16="http://schemas.microsoft.com/office/drawing/2014/main" val="20001"/>
                    </a:ext>
                  </a:extLst>
                </a:gridCol>
                <a:gridCol w="425480">
                  <a:extLst>
                    <a:ext uri="{9D8B030D-6E8A-4147-A177-3AD203B41FA5}">
                      <a16:colId xmlns:a16="http://schemas.microsoft.com/office/drawing/2014/main" val="20002"/>
                    </a:ext>
                  </a:extLst>
                </a:gridCol>
                <a:gridCol w="1530290">
                  <a:extLst>
                    <a:ext uri="{9D8B030D-6E8A-4147-A177-3AD203B41FA5}">
                      <a16:colId xmlns:a16="http://schemas.microsoft.com/office/drawing/2014/main" val="20003"/>
                    </a:ext>
                  </a:extLst>
                </a:gridCol>
                <a:gridCol w="510696">
                  <a:extLst>
                    <a:ext uri="{9D8B030D-6E8A-4147-A177-3AD203B41FA5}">
                      <a16:colId xmlns:a16="http://schemas.microsoft.com/office/drawing/2014/main" val="20004"/>
                    </a:ext>
                  </a:extLst>
                </a:gridCol>
                <a:gridCol w="1683320">
                  <a:extLst>
                    <a:ext uri="{9D8B030D-6E8A-4147-A177-3AD203B41FA5}">
                      <a16:colId xmlns:a16="http://schemas.microsoft.com/office/drawing/2014/main" val="20005"/>
                    </a:ext>
                  </a:extLst>
                </a:gridCol>
                <a:gridCol w="555706">
                  <a:extLst>
                    <a:ext uri="{9D8B030D-6E8A-4147-A177-3AD203B41FA5}">
                      <a16:colId xmlns:a16="http://schemas.microsoft.com/office/drawing/2014/main" val="20006"/>
                    </a:ext>
                  </a:extLst>
                </a:gridCol>
                <a:gridCol w="2610496">
                  <a:extLst>
                    <a:ext uri="{9D8B030D-6E8A-4147-A177-3AD203B41FA5}">
                      <a16:colId xmlns:a16="http://schemas.microsoft.com/office/drawing/2014/main" val="20007"/>
                    </a:ext>
                  </a:extLst>
                </a:gridCol>
                <a:gridCol w="510696">
                  <a:extLst>
                    <a:ext uri="{9D8B030D-6E8A-4147-A177-3AD203B41FA5}">
                      <a16:colId xmlns:a16="http://schemas.microsoft.com/office/drawing/2014/main" val="20008"/>
                    </a:ext>
                  </a:extLst>
                </a:gridCol>
              </a:tblGrid>
              <a:tr h="416563">
                <a:tc>
                  <a:txBody>
                    <a:bodyPr/>
                    <a:lstStyle/>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8:40-8.50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8.50-9.10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a:txBody>
                    <a:bodyPr/>
                    <a:lstStyle/>
                    <a:p>
                      <a:pPr algn="ctr">
                        <a:lnSpc>
                          <a:spcPct val="107000"/>
                        </a:lnSpc>
                        <a:spcAft>
                          <a:spcPts val="0"/>
                        </a:spcAft>
                      </a:pPr>
                      <a:r>
                        <a:rPr lang="en-GB" sz="700">
                          <a:effectLst/>
                        </a:rPr>
                        <a:t>9.10-10:15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10.15-10.45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10.45-11.45</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11.45-1.00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1-2.40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700">
                          <a:effectLst/>
                        </a:rPr>
                        <a:t>2:40-3:10</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extLst>
                  <a:ext uri="{0D108BD9-81ED-4DB2-BD59-A6C34878D82A}">
                    <a16:rowId xmlns:a16="http://schemas.microsoft.com/office/drawing/2014/main" val="10000"/>
                  </a:ext>
                </a:extLst>
              </a:tr>
              <a:tr h="778524">
                <a:tc>
                  <a:txBody>
                    <a:bodyPr/>
                    <a:lstStyle/>
                    <a:p>
                      <a:pPr algn="l">
                        <a:lnSpc>
                          <a:spcPct val="107000"/>
                        </a:lnSpc>
                        <a:spcAft>
                          <a:spcPts val="0"/>
                        </a:spcAft>
                      </a:pPr>
                      <a:r>
                        <a:rPr lang="en-GB" sz="900">
                          <a:effectLst/>
                        </a:rPr>
                        <a:t>Monday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rowSpan="5">
                  <a:txBody>
                    <a:bodyPr/>
                    <a:lstStyle/>
                    <a:p>
                      <a:pPr marL="180340" marR="71755" algn="ctr">
                        <a:lnSpc>
                          <a:spcPct val="107000"/>
                        </a:lnSpc>
                        <a:spcAft>
                          <a:spcPts val="0"/>
                        </a:spcAft>
                      </a:pPr>
                      <a:r>
                        <a:rPr lang="en-GB" sz="800">
                          <a:effectLst/>
                        </a:rPr>
                        <a:t>Name writing/Registration</a:t>
                      </a:r>
                      <a:endParaRPr lang="en-US"/>
                    </a:p>
                  </a:txBody>
                  <a:tcPr marL="48602" marR="48602" marT="0" marB="0" vert="vert270" anchor="ctr"/>
                </a:tc>
                <a:tc rowSpan="5">
                  <a:txBody>
                    <a:bodyPr/>
                    <a:lstStyle/>
                    <a:p>
                      <a:pPr marL="180340" marR="71755" algn="ctr">
                        <a:lnSpc>
                          <a:spcPct val="107000"/>
                        </a:lnSpc>
                        <a:spcAft>
                          <a:spcPts val="0"/>
                        </a:spcAft>
                      </a:pPr>
                      <a:r>
                        <a:rPr lang="en-GB" sz="900">
                          <a:effectLst/>
                        </a:rPr>
                        <a:t>Phonics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vert="vert270"/>
                </a:tc>
                <a:tc>
                  <a:txBody>
                    <a:bodyPr/>
                    <a:lstStyle/>
                    <a:p>
                      <a:pPr algn="ctr">
                        <a:lnSpc>
                          <a:spcPct val="107000"/>
                        </a:lnSpc>
                        <a:spcAft>
                          <a:spcPts val="0"/>
                        </a:spcAft>
                      </a:pPr>
                      <a:r>
                        <a:rPr lang="en-GB" sz="900">
                          <a:effectLst/>
                        </a:rPr>
                        <a:t>Sound of the day/</a:t>
                      </a:r>
                      <a:endParaRPr lang="en-GB" sz="800">
                        <a:effectLst/>
                      </a:endParaRPr>
                    </a:p>
                    <a:p>
                      <a:pPr lvl="0" algn="ctr">
                        <a:lnSpc>
                          <a:spcPct val="107000"/>
                        </a:lnSpc>
                        <a:spcAft>
                          <a:spcPts val="0"/>
                        </a:spcAft>
                        <a:buNone/>
                      </a:pPr>
                      <a:r>
                        <a:rPr lang="en-GB" sz="900">
                          <a:effectLst/>
                        </a:rPr>
                        <a:t>Drawing Club</a:t>
                      </a: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800">
                          <a:effectLst/>
                        </a:rPr>
                        <a:t>Play</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900">
                          <a:effectLst/>
                        </a:rPr>
                        <a:t>Maths</a:t>
                      </a:r>
                      <a:endParaRPr lang="en-GB" sz="800">
                        <a:effectLst/>
                      </a:endParaRPr>
                    </a:p>
                    <a:p>
                      <a:pPr algn="ctr">
                        <a:lnSpc>
                          <a:spcPct val="107000"/>
                        </a:lnSpc>
                        <a:spcAft>
                          <a:spcPts val="0"/>
                        </a:spcAft>
                      </a:pP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rowSpan="5">
                  <a:txBody>
                    <a:bodyPr/>
                    <a:lstStyle/>
                    <a:p>
                      <a:pPr marL="71755" marR="71755" algn="ctr">
                        <a:lnSpc>
                          <a:spcPct val="107000"/>
                        </a:lnSpc>
                        <a:spcAft>
                          <a:spcPts val="0"/>
                        </a:spcAft>
                      </a:pPr>
                      <a:r>
                        <a:rPr lang="en-GB" sz="1100">
                          <a:effectLst/>
                        </a:rPr>
                        <a:t>LUNCH</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vert="vert270" anchor="ctr"/>
                </a:tc>
                <a:tc>
                  <a:txBody>
                    <a:bodyPr/>
                    <a:lstStyle/>
                    <a:p>
                      <a:pPr algn="ctr">
                        <a:lnSpc>
                          <a:spcPct val="107000"/>
                        </a:lnSpc>
                        <a:spcAft>
                          <a:spcPts val="0"/>
                        </a:spcAft>
                      </a:pPr>
                      <a:endParaRPr lang="en-GB" sz="900">
                        <a:effectLst/>
                      </a:endParaRPr>
                    </a:p>
                    <a:p>
                      <a:pPr algn="ctr">
                        <a:lnSpc>
                          <a:spcPct val="107000"/>
                        </a:lnSpc>
                        <a:spcAft>
                          <a:spcPts val="0"/>
                        </a:spcAft>
                      </a:pPr>
                      <a:r>
                        <a:rPr lang="en-GB" sz="900">
                          <a:effectLst/>
                        </a:rPr>
                        <a:t>Name writing practice</a:t>
                      </a:r>
                      <a:endParaRPr lang="en-GB" sz="800">
                        <a:effectLst/>
                      </a:endParaRPr>
                    </a:p>
                    <a:p>
                      <a:pPr algn="ctr">
                        <a:lnSpc>
                          <a:spcPct val="107000"/>
                        </a:lnSpc>
                        <a:spcAft>
                          <a:spcPts val="0"/>
                        </a:spcAft>
                      </a:pPr>
                      <a:r>
                        <a:rPr lang="en-GB" sz="900">
                          <a:effectLst/>
                        </a:rPr>
                        <a:t>Gross motor exercises</a:t>
                      </a:r>
                      <a:endParaRPr lang="en-GB" sz="800">
                        <a:effectLst/>
                      </a:endParaRPr>
                    </a:p>
                    <a:p>
                      <a:pPr algn="ctr">
                        <a:lnSpc>
                          <a:spcPct val="107000"/>
                        </a:lnSpc>
                        <a:spcAft>
                          <a:spcPts val="0"/>
                        </a:spcAft>
                      </a:pPr>
                      <a:r>
                        <a:rPr lang="en-GB" sz="900">
                          <a:effectLst/>
                        </a:rPr>
                        <a:t>Fine motor/</a:t>
                      </a:r>
                      <a:r>
                        <a:rPr lang="en-GB" sz="900" err="1">
                          <a:effectLst/>
                        </a:rPr>
                        <a:t>theraputty</a:t>
                      </a:r>
                      <a:endParaRPr lang="en-GB" sz="800">
                        <a:effectLst/>
                      </a:endParaRPr>
                    </a:p>
                    <a:p>
                      <a:pPr lvl="0" algn="ctr">
                        <a:lnSpc>
                          <a:spcPct val="107000"/>
                        </a:lnSpc>
                        <a:spcAft>
                          <a:spcPts val="0"/>
                        </a:spcAft>
                        <a:buNone/>
                      </a:pPr>
                      <a:r>
                        <a:rPr lang="en-GB" sz="900">
                          <a:effectLst/>
                        </a:rPr>
                        <a:t>Music</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rowSpan="5">
                  <a:txBody>
                    <a:bodyPr/>
                    <a:lstStyle/>
                    <a:p>
                      <a:pPr marL="71755" marR="71755" algn="ctr">
                        <a:lnSpc>
                          <a:spcPct val="107000"/>
                        </a:lnSpc>
                        <a:spcAft>
                          <a:spcPts val="0"/>
                        </a:spcAft>
                      </a:pPr>
                      <a:r>
                        <a:rPr lang="en-GB" sz="900">
                          <a:effectLst/>
                        </a:rPr>
                        <a:t>Story and home time</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vert="vert270" anchor="ctr"/>
                </a:tc>
                <a:extLst>
                  <a:ext uri="{0D108BD9-81ED-4DB2-BD59-A6C34878D82A}">
                    <a16:rowId xmlns:a16="http://schemas.microsoft.com/office/drawing/2014/main" val="10001"/>
                  </a:ext>
                </a:extLst>
              </a:tr>
              <a:tr h="828051">
                <a:tc>
                  <a:txBody>
                    <a:bodyPr/>
                    <a:lstStyle/>
                    <a:p>
                      <a:pPr algn="l">
                        <a:lnSpc>
                          <a:spcPct val="107000"/>
                        </a:lnSpc>
                        <a:spcAft>
                          <a:spcPts val="0"/>
                        </a:spcAft>
                      </a:pPr>
                      <a:r>
                        <a:rPr lang="en-GB" sz="900">
                          <a:effectLst/>
                        </a:rPr>
                        <a:t>Tuesday</a:t>
                      </a:r>
                      <a:endParaRPr lang="en-GB" sz="800">
                        <a:effectLst/>
                      </a:endParaRPr>
                    </a:p>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900" b="0" i="0" u="none" strike="noStrike" noProof="0">
                          <a:solidFill>
                            <a:srgbClr val="000000"/>
                          </a:solidFill>
                          <a:effectLst/>
                          <a:latin typeface="Trebuchet MS"/>
                        </a:rPr>
                        <a:t>Sound of the day/</a:t>
                      </a:r>
                    </a:p>
                    <a:p>
                      <a:pPr lvl="0" algn="ctr">
                        <a:lnSpc>
                          <a:spcPct val="107000"/>
                        </a:lnSpc>
                        <a:spcAft>
                          <a:spcPts val="0"/>
                        </a:spcAft>
                        <a:buNone/>
                      </a:pPr>
                      <a:r>
                        <a:rPr lang="en-GB" sz="900" b="0" i="0" u="none" strike="noStrike" noProof="0">
                          <a:solidFill>
                            <a:srgbClr val="000000"/>
                          </a:solidFill>
                          <a:effectLst/>
                          <a:latin typeface="Trebuchet MS"/>
                        </a:rPr>
                        <a:t>Drawing Club</a:t>
                      </a:r>
                      <a:endParaRPr lang="en-GB"/>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800">
                          <a:effectLst/>
                        </a:rPr>
                        <a:t>Play</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r>
                        <a:rPr lang="en-GB" sz="900">
                          <a:effectLst/>
                        </a:rPr>
                        <a:t> </a:t>
                      </a:r>
                      <a:endParaRPr lang="en-GB" sz="800">
                        <a:effectLst/>
                      </a:endParaRPr>
                    </a:p>
                    <a:p>
                      <a:pPr algn="ctr">
                        <a:lnSpc>
                          <a:spcPct val="107000"/>
                        </a:lnSpc>
                        <a:spcAft>
                          <a:spcPts val="0"/>
                        </a:spcAft>
                      </a:pPr>
                      <a:r>
                        <a:rPr lang="en-GB" sz="900">
                          <a:effectLst/>
                        </a:rPr>
                        <a:t>Jigsaw </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tc>
                  <a:txBody>
                    <a:bodyPr/>
                    <a:lstStyle/>
                    <a:p>
                      <a:pPr algn="ctr">
                        <a:lnSpc>
                          <a:spcPct val="107000"/>
                        </a:lnSpc>
                        <a:spcAft>
                          <a:spcPts val="0"/>
                        </a:spcAft>
                      </a:pPr>
                      <a:endParaRPr lang="en-GB" sz="900">
                        <a:effectLst/>
                      </a:endParaRPr>
                    </a:p>
                    <a:p>
                      <a:pPr algn="ctr">
                        <a:lnSpc>
                          <a:spcPct val="107000"/>
                        </a:lnSpc>
                        <a:spcAft>
                          <a:spcPts val="0"/>
                        </a:spcAft>
                      </a:pPr>
                      <a:r>
                        <a:rPr lang="en-GB" sz="900">
                          <a:effectLst/>
                        </a:rPr>
                        <a:t>Child initiated learning in 3 inside rooms and 1 outside area.  </a:t>
                      </a: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extLst>
                  <a:ext uri="{0D108BD9-81ED-4DB2-BD59-A6C34878D82A}">
                    <a16:rowId xmlns:a16="http://schemas.microsoft.com/office/drawing/2014/main" val="10002"/>
                  </a:ext>
                </a:extLst>
              </a:tr>
              <a:tr h="933784">
                <a:tc>
                  <a:txBody>
                    <a:bodyPr/>
                    <a:lstStyle/>
                    <a:p>
                      <a:pPr algn="l">
                        <a:lnSpc>
                          <a:spcPct val="107000"/>
                        </a:lnSpc>
                        <a:spcAft>
                          <a:spcPts val="0"/>
                        </a:spcAft>
                      </a:pPr>
                      <a:r>
                        <a:rPr lang="en-GB" sz="900">
                          <a:effectLst/>
                        </a:rPr>
                        <a:t>Wednesday</a:t>
                      </a:r>
                      <a:endParaRPr lang="en-GB" sz="800">
                        <a:effectLst/>
                      </a:endParaRPr>
                    </a:p>
                    <a:p>
                      <a:pPr algn="l">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900" b="0" i="0" u="none" strike="noStrike" noProof="0">
                          <a:solidFill>
                            <a:srgbClr val="000000"/>
                          </a:solidFill>
                          <a:effectLst/>
                          <a:latin typeface="Trebuchet MS"/>
                        </a:rPr>
                        <a:t>Sound of the day/</a:t>
                      </a:r>
                    </a:p>
                    <a:p>
                      <a:pPr lvl="0" algn="ctr">
                        <a:lnSpc>
                          <a:spcPct val="107000"/>
                        </a:lnSpc>
                        <a:spcAft>
                          <a:spcPts val="0"/>
                        </a:spcAft>
                        <a:buNone/>
                      </a:pPr>
                      <a:r>
                        <a:rPr lang="en-GB" sz="900" b="0" i="0" u="none" strike="noStrike" noProof="0">
                          <a:solidFill>
                            <a:srgbClr val="000000"/>
                          </a:solidFill>
                          <a:effectLst/>
                          <a:latin typeface="Trebuchet MS"/>
                        </a:rPr>
                        <a:t>Drawing Club</a:t>
                      </a:r>
                      <a:endParaRPr lang="en-GB"/>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800">
                          <a:effectLst/>
                        </a:rPr>
                        <a:t>Play</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900">
                          <a:effectLst/>
                        </a:rPr>
                        <a:t>Maths</a:t>
                      </a:r>
                      <a:endParaRPr lang="en-GB" sz="800">
                        <a:effectLst/>
                      </a:endParaRPr>
                    </a:p>
                    <a:p>
                      <a:pPr algn="ctr">
                        <a:lnSpc>
                          <a:spcPct val="107000"/>
                        </a:lnSpc>
                        <a:spcAft>
                          <a:spcPts val="0"/>
                        </a:spcAft>
                      </a:pP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tc>
                  <a:txBody>
                    <a:bodyPr/>
                    <a:lstStyle/>
                    <a:p>
                      <a:pPr algn="ctr">
                        <a:lnSpc>
                          <a:spcPct val="107000"/>
                        </a:lnSpc>
                        <a:spcAft>
                          <a:spcPts val="0"/>
                        </a:spcAft>
                      </a:pPr>
                      <a:endParaRPr lang="en-GB" sz="900">
                        <a:effectLst/>
                      </a:endParaRPr>
                    </a:p>
                    <a:p>
                      <a:pPr algn="ctr">
                        <a:lnSpc>
                          <a:spcPct val="107000"/>
                        </a:lnSpc>
                        <a:spcAft>
                          <a:spcPts val="0"/>
                        </a:spcAft>
                      </a:pPr>
                      <a:r>
                        <a:rPr lang="en-GB" sz="900">
                          <a:effectLst/>
                        </a:rPr>
                        <a:t>Child initiated learning in 3 inside rooms and 1 outside area.  </a:t>
                      </a: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extLst>
                  <a:ext uri="{0D108BD9-81ED-4DB2-BD59-A6C34878D82A}">
                    <a16:rowId xmlns:a16="http://schemas.microsoft.com/office/drawing/2014/main" val="10003"/>
                  </a:ext>
                </a:extLst>
              </a:tr>
              <a:tr h="913195">
                <a:tc>
                  <a:txBody>
                    <a:bodyPr/>
                    <a:lstStyle/>
                    <a:p>
                      <a:pPr algn="l">
                        <a:lnSpc>
                          <a:spcPct val="107000"/>
                        </a:lnSpc>
                        <a:spcAft>
                          <a:spcPts val="0"/>
                        </a:spcAft>
                      </a:pPr>
                      <a:r>
                        <a:rPr lang="en-GB" sz="900">
                          <a:effectLst/>
                        </a:rPr>
                        <a:t>Thursday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900" b="0" i="0" u="none" strike="noStrike" noProof="0">
                          <a:solidFill>
                            <a:srgbClr val="000000"/>
                          </a:solidFill>
                          <a:effectLst/>
                          <a:latin typeface="Trebuchet MS"/>
                        </a:rPr>
                        <a:t>Sound of the day/</a:t>
                      </a:r>
                    </a:p>
                    <a:p>
                      <a:pPr lvl="0" algn="ctr">
                        <a:lnSpc>
                          <a:spcPct val="107000"/>
                        </a:lnSpc>
                        <a:spcAft>
                          <a:spcPts val="0"/>
                        </a:spcAft>
                        <a:buNone/>
                      </a:pPr>
                      <a:r>
                        <a:rPr lang="en-GB" sz="900" b="0" i="0" u="none" strike="noStrike" noProof="0">
                          <a:solidFill>
                            <a:srgbClr val="000000"/>
                          </a:solidFill>
                          <a:effectLst/>
                          <a:latin typeface="Trebuchet MS"/>
                        </a:rPr>
                        <a:t>Drawing Club</a:t>
                      </a:r>
                      <a:endParaRPr lang="en-GB"/>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800">
                          <a:effectLst/>
                        </a:rPr>
                        <a:t>Play</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900">
                          <a:effectLst/>
                        </a:rPr>
                        <a:t>Maths</a:t>
                      </a:r>
                      <a:endParaRPr lang="en-GB" sz="800">
                        <a:effectLst/>
                      </a:endParaRPr>
                    </a:p>
                    <a:p>
                      <a:pPr algn="ctr">
                        <a:lnSpc>
                          <a:spcPct val="107000"/>
                        </a:lnSpc>
                        <a:spcAft>
                          <a:spcPts val="0"/>
                        </a:spcAft>
                      </a:pP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tc>
                  <a:txBody>
                    <a:bodyPr/>
                    <a:lstStyle/>
                    <a:p>
                      <a:pPr algn="ctr">
                        <a:lnSpc>
                          <a:spcPct val="107000"/>
                        </a:lnSpc>
                        <a:spcAft>
                          <a:spcPts val="0"/>
                        </a:spcAft>
                      </a:pPr>
                      <a:endParaRPr lang="en-GB" sz="900">
                        <a:effectLst/>
                      </a:endParaRPr>
                    </a:p>
                    <a:p>
                      <a:pPr algn="ctr">
                        <a:lnSpc>
                          <a:spcPct val="107000"/>
                        </a:lnSpc>
                        <a:spcAft>
                          <a:spcPts val="0"/>
                        </a:spcAft>
                      </a:pPr>
                      <a:r>
                        <a:rPr lang="en-GB" sz="900">
                          <a:effectLst/>
                        </a:rPr>
                        <a:t>Child initiated learning in 3 inside rooms and 1 outside area.  </a:t>
                      </a: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extLst>
                  <a:ext uri="{0D108BD9-81ED-4DB2-BD59-A6C34878D82A}">
                    <a16:rowId xmlns:a16="http://schemas.microsoft.com/office/drawing/2014/main" val="10004"/>
                  </a:ext>
                </a:extLst>
              </a:tr>
              <a:tr h="1036734">
                <a:tc>
                  <a:txBody>
                    <a:bodyPr/>
                    <a:lstStyle/>
                    <a:p>
                      <a:pPr algn="l">
                        <a:lnSpc>
                          <a:spcPct val="107000"/>
                        </a:lnSpc>
                        <a:spcAft>
                          <a:spcPts val="0"/>
                        </a:spcAft>
                      </a:pPr>
                      <a:r>
                        <a:rPr lang="en-GB" sz="900">
                          <a:effectLst/>
                        </a:rPr>
                        <a:t>Friday</a:t>
                      </a: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tc>
                <a:tc vMerge="1">
                  <a:txBody>
                    <a:bodyPr/>
                    <a:lstStyle/>
                    <a:p>
                      <a:endParaRPr lang="en-GB"/>
                    </a:p>
                  </a:txBody>
                  <a:tcPr/>
                </a:tc>
                <a:tc vMerge="1">
                  <a:txBody>
                    <a:bodyPr/>
                    <a:lstStyle/>
                    <a:p>
                      <a:endParaRPr lang="en-GB"/>
                    </a:p>
                  </a:txBody>
                  <a:tcPr/>
                </a:tc>
                <a:tc>
                  <a:txBody>
                    <a:bodyPr/>
                    <a:lstStyle/>
                    <a:p>
                      <a:pPr lvl="0" algn="ctr">
                        <a:lnSpc>
                          <a:spcPct val="107000"/>
                        </a:lnSpc>
                        <a:spcAft>
                          <a:spcPts val="0"/>
                        </a:spcAft>
                        <a:buNone/>
                      </a:pPr>
                      <a:r>
                        <a:rPr lang="en-GB" sz="900" b="0" i="0" u="none" strike="noStrike" noProof="0">
                          <a:solidFill>
                            <a:srgbClr val="000000"/>
                          </a:solidFill>
                          <a:effectLst/>
                          <a:latin typeface="Trebuchet MS"/>
                        </a:rPr>
                        <a:t>Sound of the day/</a:t>
                      </a:r>
                    </a:p>
                    <a:p>
                      <a:pPr lvl="0" algn="ctr">
                        <a:lnSpc>
                          <a:spcPct val="107000"/>
                        </a:lnSpc>
                        <a:spcAft>
                          <a:spcPts val="0"/>
                        </a:spcAft>
                        <a:buNone/>
                      </a:pPr>
                      <a:r>
                        <a:rPr lang="en-GB" sz="900" b="0" i="0" u="none" strike="noStrike" noProof="0">
                          <a:solidFill>
                            <a:srgbClr val="000000"/>
                          </a:solidFill>
                          <a:effectLst/>
                          <a:latin typeface="Trebuchet MS"/>
                        </a:rPr>
                        <a:t>Drawing Club</a:t>
                      </a:r>
                      <a:endParaRPr lang="en-GB"/>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800">
                          <a:effectLst/>
                        </a:rPr>
                        <a:t>Play</a:t>
                      </a: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a:txBody>
                    <a:bodyPr/>
                    <a:lstStyle/>
                    <a:p>
                      <a:pPr algn="ctr">
                        <a:lnSpc>
                          <a:spcPct val="107000"/>
                        </a:lnSpc>
                        <a:spcAft>
                          <a:spcPts val="0"/>
                        </a:spcAft>
                      </a:pPr>
                      <a:endParaRPr lang="en-GB" sz="800">
                        <a:effectLst/>
                      </a:endParaRPr>
                    </a:p>
                    <a:p>
                      <a:pPr algn="ctr">
                        <a:lnSpc>
                          <a:spcPct val="107000"/>
                        </a:lnSpc>
                        <a:spcAft>
                          <a:spcPts val="0"/>
                        </a:spcAft>
                      </a:pPr>
                      <a:r>
                        <a:rPr lang="en-GB" sz="900">
                          <a:effectLst/>
                        </a:rPr>
                        <a:t>Maths</a:t>
                      </a:r>
                      <a:endParaRPr lang="en-GB" sz="800">
                        <a:effectLst/>
                      </a:endParaRPr>
                    </a:p>
                    <a:p>
                      <a:pPr algn="ctr">
                        <a:lnSpc>
                          <a:spcPct val="107000"/>
                        </a:lnSpc>
                        <a:spcAft>
                          <a:spcPts val="0"/>
                        </a:spcAft>
                      </a:pP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tc>
                  <a:txBody>
                    <a:bodyPr/>
                    <a:lstStyle/>
                    <a:p>
                      <a:pPr algn="ctr">
                        <a:lnSpc>
                          <a:spcPct val="107000"/>
                        </a:lnSpc>
                        <a:spcAft>
                          <a:spcPts val="0"/>
                        </a:spcAft>
                      </a:pPr>
                      <a:endParaRPr lang="en-GB" sz="900">
                        <a:effectLst/>
                      </a:endParaRPr>
                    </a:p>
                    <a:p>
                      <a:pPr algn="ctr">
                        <a:lnSpc>
                          <a:spcPct val="107000"/>
                        </a:lnSpc>
                        <a:spcAft>
                          <a:spcPts val="0"/>
                        </a:spcAft>
                      </a:pPr>
                      <a:r>
                        <a:rPr lang="en-GB" sz="900">
                          <a:effectLst/>
                        </a:rPr>
                        <a:t>Child initiated learning in 3 inside rooms and 1 outside area.  </a:t>
                      </a:r>
                      <a:endParaRPr lang="en-GB" sz="800">
                        <a:effectLst/>
                      </a:endParaRPr>
                    </a:p>
                    <a:p>
                      <a:pPr algn="ctr">
                        <a:lnSpc>
                          <a:spcPct val="107000"/>
                        </a:lnSpc>
                        <a:spcAft>
                          <a:spcPts val="0"/>
                        </a:spcAft>
                      </a:pPr>
                      <a:endParaRPr lang="en-GB" sz="800">
                        <a:effectLst/>
                        <a:latin typeface="Calibri" panose="020F0502020204030204" pitchFamily="34" charset="0"/>
                        <a:ea typeface="Calibri" panose="020F0502020204030204" pitchFamily="34" charset="0"/>
                        <a:cs typeface="Times New Roman" panose="02020603050405020304" pitchFamily="18" charset="0"/>
                      </a:endParaRPr>
                    </a:p>
                  </a:txBody>
                  <a:tcPr marL="48602" marR="48602" marT="0" marB="0" anchor="ctr"/>
                </a:tc>
                <a:tc vMerge="1">
                  <a:txBody>
                    <a:bodyPr/>
                    <a:lstStyle/>
                    <a:p>
                      <a:endParaRPr lang="en-GB"/>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3471479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In September</a:t>
            </a:r>
          </a:p>
        </p:txBody>
      </p:sp>
      <p:sp>
        <p:nvSpPr>
          <p:cNvPr id="3" name="TextBox 2"/>
          <p:cNvSpPr txBox="1"/>
          <p:nvPr/>
        </p:nvSpPr>
        <p:spPr>
          <a:xfrm>
            <a:off x="785611" y="1545465"/>
            <a:ext cx="8488391" cy="2677656"/>
          </a:xfrm>
          <a:prstGeom prst="rect">
            <a:avLst/>
          </a:prstGeom>
          <a:noFill/>
        </p:spPr>
        <p:txBody>
          <a:bodyPr wrap="square" lIns="91440" tIns="45720" rIns="91440" bIns="45720" rtlCol="0" anchor="t">
            <a:spAutoFit/>
          </a:bodyPr>
          <a:lstStyle/>
          <a:p>
            <a:r>
              <a:rPr lang="en-GB" sz="2400">
                <a:latin typeface="Arial Unicode MS" panose="020B0604020202020204" pitchFamily="34" charset="-128"/>
                <a:ea typeface="Arial Unicode MS" panose="020B0604020202020204" pitchFamily="34" charset="-128"/>
                <a:cs typeface="Arial Unicode MS" panose="020B0604020202020204" pitchFamily="34" charset="-128"/>
              </a:rPr>
              <a:t>There will be further information in September about what we will be learning and how we teach including: </a:t>
            </a:r>
          </a:p>
          <a:p>
            <a:pPr marL="285750" indent="-285750">
              <a:buFont typeface="Arial" panose="020B0604020202020204" pitchFamily="34" charset="0"/>
              <a:buChar char="•"/>
            </a:pPr>
            <a:r>
              <a:rPr lang="en-GB" sz="2400">
                <a:latin typeface="Arial Unicode MS" panose="020B0604020202020204" pitchFamily="34" charset="-128"/>
                <a:ea typeface="Arial Unicode MS" panose="020B0604020202020204" pitchFamily="34" charset="-128"/>
                <a:cs typeface="Arial Unicode MS" panose="020B0604020202020204" pitchFamily="34" charset="-128"/>
              </a:rPr>
              <a:t>Bug Phonics – our phonics/reading programme</a:t>
            </a:r>
          </a:p>
          <a:p>
            <a:pPr marL="285750" indent="-285750">
              <a:buFont typeface="Arial" panose="020B0604020202020204" pitchFamily="34" charset="0"/>
              <a:buChar char="•"/>
            </a:pPr>
            <a:r>
              <a:rPr lang="en-GB" sz="2400">
                <a:latin typeface="Arial Unicode MS"/>
                <a:ea typeface="Arial Unicode MS"/>
                <a:cs typeface="Arial Unicode MS"/>
              </a:rPr>
              <a:t>Drawing Club</a:t>
            </a:r>
            <a:endParaRPr lang="en-GB" sz="2400">
              <a:latin typeface="Arial Unicode MS" panose="020B0604020202020204" pitchFamily="34" charset="-128"/>
              <a:ea typeface="Arial Unicode MS" panose="020B0604020202020204" pitchFamily="34" charset="-128"/>
              <a:cs typeface="Arial Unicode MS" panose="020B0604020202020204" pitchFamily="34" charset="-128"/>
            </a:endParaRPr>
          </a:p>
          <a:p>
            <a:pPr marL="285750" indent="-285750">
              <a:buFont typeface="Arial" panose="020B0604020202020204" pitchFamily="34" charset="0"/>
              <a:buChar char="•"/>
            </a:pPr>
            <a:r>
              <a:rPr lang="en-GB" sz="2400">
                <a:latin typeface="Arial Unicode MS" panose="020B0604020202020204" pitchFamily="34" charset="-128"/>
                <a:ea typeface="Arial Unicode MS" panose="020B0604020202020204" pitchFamily="34" charset="-128"/>
                <a:cs typeface="Arial Unicode MS" panose="020B0604020202020204" pitchFamily="34" charset="-128"/>
              </a:rPr>
              <a:t>Maths</a:t>
            </a:r>
          </a:p>
          <a:p>
            <a:pPr marL="285750" indent="-285750">
              <a:buFont typeface="Arial" panose="020B0604020202020204" pitchFamily="34" charset="0"/>
              <a:buChar char="•"/>
            </a:pPr>
            <a:r>
              <a:rPr lang="en-GB" sz="2400">
                <a:latin typeface="Arial Unicode MS" panose="020B0604020202020204" pitchFamily="34" charset="-128"/>
                <a:ea typeface="Arial Unicode MS" panose="020B0604020202020204" pitchFamily="34" charset="-128"/>
                <a:cs typeface="Arial Unicode MS" panose="020B0604020202020204" pitchFamily="34" charset="-128"/>
              </a:rPr>
              <a:t>Jigsaw </a:t>
            </a:r>
          </a:p>
          <a:p>
            <a:pPr marL="285750" indent="-285750">
              <a:buFont typeface="Arial" panose="020B0604020202020204" pitchFamily="34" charset="0"/>
              <a:buChar char="•"/>
            </a:pPr>
            <a:r>
              <a:rPr lang="en-GB" sz="2400">
                <a:latin typeface="Arial Unicode MS" panose="020B0604020202020204" pitchFamily="34" charset="-128"/>
                <a:ea typeface="Arial Unicode MS" panose="020B0604020202020204" pitchFamily="34" charset="-128"/>
                <a:cs typeface="Arial Unicode MS" panose="020B0604020202020204" pitchFamily="34" charset="-128"/>
              </a:rPr>
              <a:t>Child initiated learning</a:t>
            </a:r>
          </a:p>
        </p:txBody>
      </p:sp>
    </p:spTree>
    <p:extLst>
      <p:ext uri="{BB962C8B-B14F-4D97-AF65-F5344CB8AC3E}">
        <p14:creationId xmlns:p14="http://schemas.microsoft.com/office/powerpoint/2010/main" val="942062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07076"/>
          </a:xfrm>
        </p:spPr>
        <p:txBody>
          <a:bodyPr/>
          <a:lstStyle/>
          <a:p>
            <a:r>
              <a:rPr lang="en-GB"/>
              <a:t>Our Uniform</a:t>
            </a:r>
          </a:p>
        </p:txBody>
      </p:sp>
      <p:pic>
        <p:nvPicPr>
          <p:cNvPr id="4" name="Content Placeholder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524176" y="1233152"/>
            <a:ext cx="4163938" cy="3668486"/>
          </a:xfrm>
          <a:prstGeom prst="rect">
            <a:avLst/>
          </a:prstGeom>
        </p:spPr>
      </p:pic>
      <p:sp>
        <p:nvSpPr>
          <p:cNvPr id="5" name="TextBox 4"/>
          <p:cNvSpPr txBox="1"/>
          <p:nvPr/>
        </p:nvSpPr>
        <p:spPr>
          <a:xfrm>
            <a:off x="5036457" y="1143000"/>
            <a:ext cx="6502400" cy="1569660"/>
          </a:xfrm>
          <a:prstGeom prst="rect">
            <a:avLst/>
          </a:prstGeom>
          <a:noFill/>
        </p:spPr>
        <p:txBody>
          <a:bodyPr wrap="square" rtlCol="0">
            <a:spAutoFit/>
          </a:bodyPr>
          <a:lstStyle/>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Black jogging bottoms or leggings</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White polo shirt</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Bottle Green sweatshirt or cardigan</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Sturdy black shoes that cover the whole foot (no laces please)</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Wellies (to be kept in school)</a:t>
            </a:r>
          </a:p>
          <a:p>
            <a:pPr marL="285750" indent="-285750">
              <a:buFont typeface="Arial" panose="020B0604020202020204" pitchFamily="34" charset="0"/>
              <a:buChar char="•"/>
            </a:pPr>
            <a:r>
              <a:rPr lang="en-GB" sz="1600" i="1">
                <a:latin typeface="Arial Unicode MS" panose="020B0604020202020204" pitchFamily="34" charset="-128"/>
                <a:ea typeface="Arial Unicode MS" panose="020B0604020202020204" pitchFamily="34" charset="-128"/>
                <a:cs typeface="Arial Unicode MS" panose="020B0604020202020204" pitchFamily="34" charset="-128"/>
              </a:rPr>
              <a:t>No skirts, dresses or shorts please</a:t>
            </a:r>
          </a:p>
        </p:txBody>
      </p:sp>
      <p:sp>
        <p:nvSpPr>
          <p:cNvPr id="6" name="TextBox 5"/>
          <p:cNvSpPr txBox="1"/>
          <p:nvPr/>
        </p:nvSpPr>
        <p:spPr>
          <a:xfrm>
            <a:off x="4975668" y="2792156"/>
            <a:ext cx="6110515" cy="1323439"/>
          </a:xfrm>
          <a:prstGeom prst="rect">
            <a:avLst/>
          </a:prstGeom>
          <a:noFill/>
        </p:spPr>
        <p:txBody>
          <a:bodyPr wrap="square" rtlCol="0">
            <a:spAutoFit/>
          </a:bodyPr>
          <a:lstStyle/>
          <a:p>
            <a:r>
              <a:rPr lang="en-GB" sz="1600" b="1">
                <a:latin typeface="Arial Unicode MS" panose="020B0604020202020204" pitchFamily="34" charset="-128"/>
                <a:ea typeface="Arial Unicode MS" panose="020B0604020202020204" pitchFamily="34" charset="-128"/>
                <a:cs typeface="Arial Unicode MS" panose="020B0604020202020204" pitchFamily="34" charset="-128"/>
              </a:rPr>
              <a:t>Summer uniform</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Black PE shorts to be kept in school for hot days</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Sun hat</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Waterproof coat</a:t>
            </a:r>
          </a:p>
          <a:p>
            <a:pPr marL="285750" indent="-285750">
              <a:buFont typeface="Arial" panose="020B0604020202020204" pitchFamily="34" charset="0"/>
              <a:buChar char="•"/>
            </a:pPr>
            <a:r>
              <a:rPr lang="en-GB" sz="1600" err="1">
                <a:latin typeface="Arial Unicode MS" panose="020B0604020202020204" pitchFamily="34" charset="-128"/>
                <a:ea typeface="Arial Unicode MS" panose="020B0604020202020204" pitchFamily="34" charset="-128"/>
                <a:cs typeface="Arial Unicode MS" panose="020B0604020202020204" pitchFamily="34" charset="-128"/>
              </a:rPr>
              <a:t>Suncream</a:t>
            </a:r>
            <a:r>
              <a:rPr lang="en-GB" sz="1600">
                <a:latin typeface="Arial Unicode MS" panose="020B0604020202020204" pitchFamily="34" charset="-128"/>
                <a:ea typeface="Arial Unicode MS" panose="020B0604020202020204" pitchFamily="34" charset="-128"/>
                <a:cs typeface="Arial Unicode MS" panose="020B0604020202020204" pitchFamily="34" charset="-128"/>
              </a:rPr>
              <a:t> to be applied before school</a:t>
            </a:r>
          </a:p>
        </p:txBody>
      </p:sp>
      <p:sp>
        <p:nvSpPr>
          <p:cNvPr id="7" name="TextBox 6"/>
          <p:cNvSpPr txBox="1"/>
          <p:nvPr/>
        </p:nvSpPr>
        <p:spPr>
          <a:xfrm>
            <a:off x="5036457" y="4195091"/>
            <a:ext cx="6691086" cy="1077218"/>
          </a:xfrm>
          <a:prstGeom prst="rect">
            <a:avLst/>
          </a:prstGeom>
          <a:noFill/>
        </p:spPr>
        <p:txBody>
          <a:bodyPr wrap="square" rtlCol="0">
            <a:spAutoFit/>
          </a:bodyPr>
          <a:lstStyle/>
          <a:p>
            <a:r>
              <a:rPr lang="en-GB" sz="1600" b="1">
                <a:latin typeface="Arial Unicode MS" panose="020B0604020202020204" pitchFamily="34" charset="-128"/>
                <a:ea typeface="Arial Unicode MS" panose="020B0604020202020204" pitchFamily="34" charset="-128"/>
                <a:cs typeface="Arial Unicode MS" panose="020B0604020202020204" pitchFamily="34" charset="-128"/>
              </a:rPr>
              <a:t>Winter uniform</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Warm waterproof coat every day</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Hat &amp; gloves (not scarves)</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Warmer wellies (optional)</a:t>
            </a:r>
          </a:p>
        </p:txBody>
      </p:sp>
      <p:sp>
        <p:nvSpPr>
          <p:cNvPr id="8" name="TextBox 7"/>
          <p:cNvSpPr txBox="1"/>
          <p:nvPr/>
        </p:nvSpPr>
        <p:spPr>
          <a:xfrm>
            <a:off x="4970916" y="5491075"/>
            <a:ext cx="6633482" cy="584775"/>
          </a:xfrm>
          <a:prstGeom prst="rect">
            <a:avLst/>
          </a:prstGeom>
          <a:noFill/>
        </p:spPr>
        <p:txBody>
          <a:bodyPr wrap="square" rtlCol="0">
            <a:spAutoFit/>
          </a:bodyPr>
          <a:lstStyle/>
          <a:p>
            <a:r>
              <a:rPr lang="en-GB" sz="1600" b="1">
                <a:latin typeface="Arial Unicode MS" panose="020B0604020202020204" pitchFamily="34" charset="-128"/>
                <a:ea typeface="Arial Unicode MS" panose="020B0604020202020204" pitchFamily="34" charset="-128"/>
                <a:cs typeface="Arial Unicode MS" panose="020B0604020202020204" pitchFamily="34" charset="-128"/>
              </a:rPr>
              <a:t>PE Kit</a:t>
            </a:r>
          </a:p>
          <a:p>
            <a:pPr marL="285750" indent="-285750">
              <a:buFont typeface="Arial" panose="020B0604020202020204" pitchFamily="34" charset="0"/>
              <a:buChar char="•"/>
            </a:pPr>
            <a:r>
              <a:rPr lang="en-GB" sz="1600">
                <a:latin typeface="Arial Unicode MS" panose="020B0604020202020204" pitchFamily="34" charset="-128"/>
                <a:ea typeface="Arial Unicode MS" panose="020B0604020202020204" pitchFamily="34" charset="-128"/>
                <a:cs typeface="Arial Unicode MS" panose="020B0604020202020204" pitchFamily="34" charset="-128"/>
              </a:rPr>
              <a:t>Black shorts, white t-shirt, black </a:t>
            </a:r>
            <a:r>
              <a:rPr lang="en-GB" sz="1600" err="1">
                <a:latin typeface="Arial Unicode MS" panose="020B0604020202020204" pitchFamily="34" charset="-128"/>
                <a:ea typeface="Arial Unicode MS" panose="020B0604020202020204" pitchFamily="34" charset="-128"/>
                <a:cs typeface="Arial Unicode MS" panose="020B0604020202020204" pitchFamily="34" charset="-128"/>
              </a:rPr>
              <a:t>plimsoles</a:t>
            </a:r>
            <a:r>
              <a:rPr lang="en-GB" sz="1600">
                <a:latin typeface="Arial Unicode MS" panose="020B0604020202020204" pitchFamily="34" charset="-128"/>
                <a:ea typeface="Arial Unicode MS" panose="020B0604020202020204" pitchFamily="34" charset="-128"/>
                <a:cs typeface="Arial Unicode MS" panose="020B0604020202020204" pitchFamily="34" charset="-128"/>
              </a:rPr>
              <a:t> (in a bag)</a:t>
            </a:r>
          </a:p>
        </p:txBody>
      </p:sp>
      <p:sp>
        <p:nvSpPr>
          <p:cNvPr id="9" name="TextBox 8"/>
          <p:cNvSpPr txBox="1"/>
          <p:nvPr/>
        </p:nvSpPr>
        <p:spPr>
          <a:xfrm>
            <a:off x="524174" y="4998632"/>
            <a:ext cx="4163939" cy="1569660"/>
          </a:xfrm>
          <a:prstGeom prst="rect">
            <a:avLst/>
          </a:prstGeom>
          <a:noFill/>
        </p:spPr>
        <p:txBody>
          <a:bodyPr wrap="square" rtlCol="0">
            <a:spAutoFit/>
          </a:bodyPr>
          <a:lstStyle/>
          <a:p>
            <a:pPr algn="ctr"/>
            <a:r>
              <a:rPr lang="en-GB" sz="4800">
                <a:solidFill>
                  <a:srgbClr val="FF0000"/>
                </a:solidFill>
              </a:rPr>
              <a:t>PLEASE NAME EVERYTHING!</a:t>
            </a:r>
          </a:p>
        </p:txBody>
      </p:sp>
    </p:spTree>
    <p:extLst>
      <p:ext uri="{BB962C8B-B14F-4D97-AF65-F5344CB8AC3E}">
        <p14:creationId xmlns:p14="http://schemas.microsoft.com/office/powerpoint/2010/main" val="3331696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486" y="609600"/>
            <a:ext cx="9477827" cy="1248229"/>
          </a:xfrm>
        </p:spPr>
        <p:txBody>
          <a:bodyPr/>
          <a:lstStyle/>
          <a:p>
            <a:r>
              <a:rPr lang="en-GB"/>
              <a:t>School readiness</a:t>
            </a:r>
          </a:p>
        </p:txBody>
      </p:sp>
      <p:sp>
        <p:nvSpPr>
          <p:cNvPr id="3" name="Text Placeholder 2"/>
          <p:cNvSpPr>
            <a:spLocks noGrp="1"/>
          </p:cNvSpPr>
          <p:nvPr>
            <p:ph type="body" idx="1"/>
          </p:nvPr>
        </p:nvSpPr>
        <p:spPr>
          <a:xfrm>
            <a:off x="677335" y="1494972"/>
            <a:ext cx="9438496" cy="5047132"/>
          </a:xfrm>
        </p:spPr>
        <p:txBody>
          <a:bodyPr>
            <a:normAutofit fontScale="85000" lnSpcReduction="20000"/>
          </a:bodyPr>
          <a:lstStyle/>
          <a:p>
            <a:pPr>
              <a:defRPr/>
            </a:pPr>
            <a:r>
              <a:rPr lang="en-GB">
                <a:latin typeface="Sassoon Infant Rg"/>
              </a:rPr>
              <a:t>There has been lots of talk about this over the last couple of years and lots of misinformation about what 'school readiness' means.  We would like children to be able to do the following.  However, some of our children will be much younger and may need a little support to begin with:</a:t>
            </a:r>
            <a:endParaRPr lang="en-US"/>
          </a:p>
          <a:p>
            <a:pPr marL="514350" indent="-514350">
              <a:buFont typeface="+mj-lt"/>
              <a:buAutoNum type="arabicPeriod"/>
              <a:defRPr/>
            </a:pPr>
            <a:r>
              <a:rPr lang="en-GB">
                <a:latin typeface="Sassoon Infant Rg" panose="02000503030000020003" pitchFamily="50" charset="0"/>
              </a:rPr>
              <a:t>Wipe their own bottom. </a:t>
            </a:r>
          </a:p>
          <a:p>
            <a:pPr marL="514350" indent="-514350">
              <a:buAutoNum type="arabicPeriod"/>
              <a:defRPr/>
            </a:pPr>
            <a:r>
              <a:rPr lang="en-GB">
                <a:latin typeface="Sassoon Infant Rg"/>
              </a:rPr>
              <a:t>Put their coat on, </a:t>
            </a:r>
            <a:r>
              <a:rPr lang="en-GB">
                <a:solidFill>
                  <a:srgbClr val="00B050"/>
                </a:solidFill>
                <a:latin typeface="Sassoon Infant Rg"/>
              </a:rPr>
              <a:t>including being able to pull the sleeves through. </a:t>
            </a:r>
            <a:r>
              <a:rPr lang="en-GB">
                <a:latin typeface="Sassoon Infant Rg"/>
              </a:rPr>
              <a:t> </a:t>
            </a:r>
            <a:endParaRPr lang="en-GB">
              <a:latin typeface="Sassoon Infant Rg"/>
              <a:cs typeface="Calibri"/>
            </a:endParaRPr>
          </a:p>
          <a:p>
            <a:pPr marL="514350" indent="-514350">
              <a:buFont typeface="+mj-lt"/>
              <a:buAutoNum type="arabicPeriod"/>
              <a:defRPr/>
            </a:pPr>
            <a:r>
              <a:rPr lang="en-GB">
                <a:latin typeface="Sassoon Infant Rg" panose="02000503030000020003" pitchFamily="50" charset="0"/>
              </a:rPr>
              <a:t>Put their wellies and shoes on by themselves. </a:t>
            </a:r>
            <a:endParaRPr lang="en-GB">
              <a:latin typeface="Sassoon Infant Rg" panose="02000503030000020003" pitchFamily="50" charset="0"/>
              <a:cs typeface="Calibri"/>
            </a:endParaRPr>
          </a:p>
          <a:p>
            <a:pPr marL="514350" indent="-514350">
              <a:buFont typeface="+mj-lt"/>
              <a:buAutoNum type="arabicPeriod"/>
              <a:defRPr/>
            </a:pPr>
            <a:r>
              <a:rPr lang="en-GB">
                <a:latin typeface="Sassoon Infant Rg"/>
              </a:rPr>
              <a:t>Take their sweatshirt off independently </a:t>
            </a:r>
            <a:r>
              <a:rPr lang="en-GB">
                <a:solidFill>
                  <a:srgbClr val="00B050"/>
                </a:solidFill>
                <a:latin typeface="Sassoon Infant Rg"/>
              </a:rPr>
              <a:t>and pull the sleeves through.</a:t>
            </a:r>
            <a:r>
              <a:rPr lang="en-GB">
                <a:latin typeface="Sassoon Infant Rg"/>
              </a:rPr>
              <a:t> </a:t>
            </a:r>
          </a:p>
          <a:p>
            <a:pPr marL="514350" indent="-514350">
              <a:buFont typeface="+mj-lt"/>
              <a:buAutoNum type="arabicPeriod"/>
              <a:defRPr/>
            </a:pPr>
            <a:r>
              <a:rPr lang="en-GB">
                <a:solidFill>
                  <a:srgbClr val="00B050"/>
                </a:solidFill>
                <a:latin typeface="Sassoon Infant Rg"/>
              </a:rPr>
              <a:t>Use a knife and fork to cut their food.  </a:t>
            </a:r>
            <a:r>
              <a:rPr lang="en-GB">
                <a:latin typeface="Sassoon Infant Rg"/>
              </a:rPr>
              <a:t> </a:t>
            </a:r>
            <a:endParaRPr lang="en-GB">
              <a:latin typeface="Sassoon Infant Rg"/>
              <a:cs typeface="Calibri"/>
            </a:endParaRPr>
          </a:p>
          <a:p>
            <a:pPr marL="514350" indent="-514350">
              <a:buFont typeface="+mj-lt"/>
              <a:buAutoNum type="arabicPeriod"/>
              <a:defRPr/>
            </a:pPr>
            <a:r>
              <a:rPr lang="en-GB">
                <a:latin typeface="Sassoon Infant Rg" panose="02000503030000020003" pitchFamily="50" charset="0"/>
              </a:rPr>
              <a:t>Listen to and follow simple instructions.  </a:t>
            </a:r>
            <a:endParaRPr lang="en-GB">
              <a:latin typeface="Sassoon Infant Rg" panose="02000503030000020003" pitchFamily="50" charset="0"/>
              <a:cs typeface="Calibri"/>
            </a:endParaRPr>
          </a:p>
          <a:p>
            <a:pPr marL="514350" indent="-514350">
              <a:buFont typeface="+mj-lt"/>
              <a:buAutoNum type="arabicPeriod"/>
              <a:defRPr/>
            </a:pPr>
            <a:r>
              <a:rPr lang="en-GB">
                <a:latin typeface="Sassoon Infant Rg" panose="02000503030000020003" pitchFamily="50" charset="0"/>
              </a:rPr>
              <a:t>Be able to communicate their needs.  </a:t>
            </a:r>
            <a:endParaRPr lang="en-GB">
              <a:latin typeface="Sassoon Infant Rg" panose="02000503030000020003" pitchFamily="50" charset="0"/>
              <a:cs typeface="Calibri"/>
            </a:endParaRPr>
          </a:p>
          <a:p>
            <a:pPr marL="514350" indent="-514350">
              <a:buFont typeface="+mj-lt"/>
              <a:buAutoNum type="arabicPeriod"/>
              <a:defRPr/>
            </a:pPr>
            <a:r>
              <a:rPr lang="en-GB">
                <a:latin typeface="Sassoon Infant Rg" panose="02000503030000020003" pitchFamily="50" charset="0"/>
              </a:rPr>
              <a:t>Share toys and take turns.  </a:t>
            </a:r>
            <a:endParaRPr lang="en-GB">
              <a:latin typeface="Sassoon Infant Rg" panose="02000503030000020003" pitchFamily="50" charset="0"/>
              <a:cs typeface="Calibri"/>
            </a:endParaRPr>
          </a:p>
          <a:p>
            <a:pPr marL="514350" indent="-514350">
              <a:buFont typeface="+mj-lt"/>
              <a:buAutoNum type="arabicPeriod"/>
              <a:defRPr/>
            </a:pPr>
            <a:r>
              <a:rPr lang="en-GB">
                <a:latin typeface="Sassoon Infant Rg" panose="02000503030000020003" pitchFamily="50" charset="0"/>
              </a:rPr>
              <a:t>Understand why letters and numbers are important.  </a:t>
            </a:r>
            <a:endParaRPr lang="en-GB">
              <a:latin typeface="Sassoon Infant Rg" panose="02000503030000020003" pitchFamily="50" charset="0"/>
              <a:cs typeface="Calibri"/>
            </a:endParaRPr>
          </a:p>
          <a:p>
            <a:pPr marL="514350" indent="-514350">
              <a:buFont typeface="+mj-lt"/>
              <a:buAutoNum type="arabicPeriod"/>
              <a:defRPr/>
            </a:pPr>
            <a:r>
              <a:rPr lang="en-GB">
                <a:latin typeface="Sassoon Infant Rg"/>
              </a:rPr>
              <a:t>Be able to hold a pencil and </a:t>
            </a:r>
            <a:r>
              <a:rPr lang="en-GB">
                <a:solidFill>
                  <a:srgbClr val="00B050"/>
                </a:solidFill>
                <a:latin typeface="Sassoon Infant Rg"/>
              </a:rPr>
              <a:t>have the necessary control to form recognisable letters. </a:t>
            </a:r>
            <a:r>
              <a:rPr lang="en-GB">
                <a:latin typeface="Sassoon Infant Rg"/>
              </a:rPr>
              <a:t>   </a:t>
            </a:r>
            <a:endParaRPr lang="en-GB">
              <a:latin typeface="Sassoon Infant Rg"/>
              <a:cs typeface="Calibri"/>
            </a:endParaRPr>
          </a:p>
          <a:p>
            <a:pPr>
              <a:defRPr/>
            </a:pPr>
            <a:endParaRPr lang="en-GB">
              <a:latin typeface="Sassoon Infant Rg" panose="02000503030000020003" pitchFamily="50" charset="0"/>
            </a:endParaRPr>
          </a:p>
          <a:p>
            <a:pPr>
              <a:defRPr/>
            </a:pPr>
            <a:r>
              <a:rPr lang="en-GB">
                <a:latin typeface="Sassoon Infant Rg"/>
              </a:rPr>
              <a:t> </a:t>
            </a:r>
            <a:r>
              <a:rPr lang="en-GB">
                <a:latin typeface="Sassoon Infant Rg"/>
                <a:cs typeface="Calibri"/>
              </a:rPr>
              <a:t>Not all children will be able to do all of the above.  Some, particularly the youngest children, will not be able to do the above highlighted in green.  However, we do encourage them to practice these skills and would expect them to be at this stage by the end of the autumn term.   </a:t>
            </a:r>
            <a:endParaRPr lang="en-GB">
              <a:latin typeface="Sassoon Infant Rg"/>
            </a:endParaRPr>
          </a:p>
          <a:p>
            <a:endParaRPr lang="en-GB"/>
          </a:p>
        </p:txBody>
      </p:sp>
    </p:spTree>
    <p:extLst>
      <p:ext uri="{BB962C8B-B14F-4D97-AF65-F5344CB8AC3E}">
        <p14:creationId xmlns:p14="http://schemas.microsoft.com/office/powerpoint/2010/main" val="38456952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B6FDD-D147-9494-D855-4241EBB6568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272F1A-7416-7D21-C286-CFD59DBF37D9}"/>
              </a:ext>
            </a:extLst>
          </p:cNvPr>
          <p:cNvSpPr>
            <a:spLocks noGrp="1"/>
          </p:cNvSpPr>
          <p:nvPr>
            <p:ph type="title"/>
          </p:nvPr>
        </p:nvSpPr>
        <p:spPr>
          <a:xfrm>
            <a:off x="493486" y="609600"/>
            <a:ext cx="9477827" cy="1248229"/>
          </a:xfrm>
        </p:spPr>
        <p:txBody>
          <a:bodyPr/>
          <a:lstStyle/>
          <a:p>
            <a:r>
              <a:rPr lang="en-GB">
                <a:solidFill>
                  <a:srgbClr val="FF0000"/>
                </a:solidFill>
              </a:rPr>
              <a:t>School readiness is not</a:t>
            </a:r>
          </a:p>
        </p:txBody>
      </p:sp>
      <p:sp>
        <p:nvSpPr>
          <p:cNvPr id="3" name="Text Placeholder 2">
            <a:extLst>
              <a:ext uri="{FF2B5EF4-FFF2-40B4-BE49-F238E27FC236}">
                <a16:creationId xmlns:a16="http://schemas.microsoft.com/office/drawing/2014/main" id="{592FE13C-6490-E8B3-E96C-52E1D630A005}"/>
              </a:ext>
            </a:extLst>
          </p:cNvPr>
          <p:cNvSpPr>
            <a:spLocks noGrp="1"/>
          </p:cNvSpPr>
          <p:nvPr>
            <p:ph type="body" idx="1"/>
          </p:nvPr>
        </p:nvSpPr>
        <p:spPr>
          <a:xfrm>
            <a:off x="677335" y="1494972"/>
            <a:ext cx="8596668" cy="4546390"/>
          </a:xfrm>
        </p:spPr>
        <p:txBody>
          <a:bodyPr>
            <a:normAutofit/>
          </a:bodyPr>
          <a:lstStyle/>
          <a:p>
            <a:pPr>
              <a:defRPr/>
            </a:pPr>
            <a:endParaRPr lang="en-GB">
              <a:latin typeface="Sassoon Infant Rg"/>
            </a:endParaRPr>
          </a:p>
          <a:p>
            <a:pPr marL="514350" indent="-514350">
              <a:buAutoNum type="arabicPeriod"/>
              <a:defRPr/>
            </a:pPr>
            <a:r>
              <a:rPr lang="en-GB">
                <a:latin typeface="Sassoon Infant Rg"/>
              </a:rPr>
              <a:t>Being able to read</a:t>
            </a:r>
            <a:endParaRPr lang="en-GB">
              <a:latin typeface="Sassoon Infant Rg"/>
              <a:cs typeface="Calibri"/>
            </a:endParaRPr>
          </a:p>
          <a:p>
            <a:pPr marL="514350" indent="-514350">
              <a:buAutoNum type="arabicPeriod"/>
              <a:defRPr/>
            </a:pPr>
            <a:r>
              <a:rPr lang="en-GB">
                <a:latin typeface="Sassoon Infant Rg"/>
              </a:rPr>
              <a:t>Being able to write names or words using correct letter formation</a:t>
            </a:r>
            <a:endParaRPr lang="en-GB">
              <a:latin typeface="Sassoon Infant Rg"/>
              <a:cs typeface="Calibri"/>
            </a:endParaRPr>
          </a:p>
          <a:p>
            <a:pPr marL="514350" indent="-514350">
              <a:buAutoNum type="arabicPeriod"/>
              <a:defRPr/>
            </a:pPr>
            <a:r>
              <a:rPr lang="en-GB">
                <a:latin typeface="Sassoon Infant Rg"/>
              </a:rPr>
              <a:t>Counting to 20</a:t>
            </a:r>
          </a:p>
          <a:p>
            <a:pPr marL="514350" indent="-514350">
              <a:buAutoNum type="arabicPeriod"/>
              <a:defRPr/>
            </a:pPr>
            <a:r>
              <a:rPr lang="en-GB">
                <a:latin typeface="Sassoon Infant Rg"/>
              </a:rPr>
              <a:t>Never having toileting accidents</a:t>
            </a:r>
            <a:endParaRPr lang="en-GB">
              <a:latin typeface="Sassoon Infant Rg"/>
              <a:cs typeface="Calibri"/>
            </a:endParaRPr>
          </a:p>
          <a:p>
            <a:pPr marL="514350" indent="-514350">
              <a:buAutoNum type="arabicPeriod"/>
              <a:defRPr/>
            </a:pPr>
            <a:r>
              <a:rPr lang="en-GB">
                <a:latin typeface="Sassoon Infant Rg"/>
              </a:rPr>
              <a:t>Sitting still on the carpet for more than 5 minutes</a:t>
            </a:r>
            <a:endParaRPr lang="en-GB">
              <a:latin typeface="Sassoon Infant Rg"/>
              <a:cs typeface="Calibri"/>
            </a:endParaRPr>
          </a:p>
          <a:p>
            <a:pPr marL="514350" indent="-514350">
              <a:buAutoNum type="arabicPeriod"/>
              <a:defRPr/>
            </a:pPr>
            <a:r>
              <a:rPr lang="en-GB">
                <a:latin typeface="Sassoon Infant Rg"/>
                <a:cs typeface="Calibri"/>
              </a:rPr>
              <a:t>A checklist</a:t>
            </a:r>
            <a:endParaRPr lang="en-GB">
              <a:latin typeface="Sassoon Infant Rg" panose="02000503030000020003" pitchFamily="50" charset="0"/>
              <a:cs typeface="Calibri"/>
            </a:endParaRPr>
          </a:p>
          <a:p>
            <a:pPr marL="514350" indent="-514350">
              <a:buAutoNum type="arabicPeriod"/>
              <a:defRPr/>
            </a:pPr>
            <a:r>
              <a:rPr lang="en-GB">
                <a:latin typeface="Sassoon Infant Rg"/>
                <a:cs typeface="Calibri"/>
              </a:rPr>
              <a:t>One size fits all </a:t>
            </a:r>
            <a:endParaRPr lang="en-GB">
              <a:latin typeface="Sassoon Infant Rg" panose="02000503030000020003" pitchFamily="50" charset="0"/>
              <a:cs typeface="Calibri"/>
            </a:endParaRPr>
          </a:p>
          <a:p>
            <a:pPr>
              <a:defRPr/>
            </a:pPr>
            <a:endParaRPr lang="en-GB">
              <a:latin typeface="Sassoon Infant Rg" panose="02000503030000020003" pitchFamily="50" charset="0"/>
              <a:cs typeface="Calibri"/>
            </a:endParaRPr>
          </a:p>
          <a:p>
            <a:pPr>
              <a:defRPr/>
            </a:pPr>
            <a:r>
              <a:rPr lang="en-GB">
                <a:latin typeface="Sassoon Infant Rg"/>
              </a:rPr>
              <a:t> </a:t>
            </a:r>
            <a:r>
              <a:rPr lang="en-GB">
                <a:latin typeface="Sassoon Infant Rg"/>
                <a:cs typeface="Calibri"/>
              </a:rPr>
              <a:t> </a:t>
            </a:r>
            <a:endParaRPr lang="en-GB">
              <a:latin typeface="Sassoon Infant Rg"/>
            </a:endParaRPr>
          </a:p>
          <a:p>
            <a:endParaRPr lang="en-GB"/>
          </a:p>
        </p:txBody>
      </p:sp>
    </p:spTree>
    <p:extLst>
      <p:ext uri="{BB962C8B-B14F-4D97-AF65-F5344CB8AC3E}">
        <p14:creationId xmlns:p14="http://schemas.microsoft.com/office/powerpoint/2010/main" val="42850978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2971" y="1582057"/>
            <a:ext cx="7634515" cy="3108543"/>
          </a:xfrm>
          <a:prstGeom prst="rect">
            <a:avLst/>
          </a:prstGeom>
        </p:spPr>
        <p:txBody>
          <a:bodyPr wrap="square" lIns="91440" tIns="45720" rIns="91440" bIns="45720" anchor="t">
            <a:spAutoFit/>
          </a:bodyPr>
          <a:lstStyle/>
          <a:p>
            <a:pPr algn="ctr">
              <a:defRPr/>
            </a:pPr>
            <a:r>
              <a:rPr lang="en-GB" sz="2800">
                <a:latin typeface="Arial Unicode MS" panose="020B0604020202020204" pitchFamily="34" charset="-128"/>
                <a:ea typeface="Arial Unicode MS" panose="020B0604020202020204" pitchFamily="34" charset="-128"/>
                <a:cs typeface="Arial Unicode MS" panose="020B0604020202020204" pitchFamily="34" charset="-128"/>
              </a:rPr>
              <a:t>Have a lovely summer. </a:t>
            </a:r>
          </a:p>
          <a:p>
            <a:pPr algn="ctr">
              <a:defRPr/>
            </a:pPr>
            <a:r>
              <a:rPr lang="en-GB" sz="2800">
                <a:latin typeface="Arial Unicode MS" panose="020B0604020202020204" pitchFamily="34" charset="-128"/>
                <a:ea typeface="Arial Unicode MS" panose="020B0604020202020204" pitchFamily="34" charset="-128"/>
                <a:cs typeface="Arial Unicode MS" panose="020B0604020202020204" pitchFamily="34" charset="-128"/>
              </a:rPr>
              <a:t>Please remember that we are always here if you have any questions or anything that you’re concerned about.  You can contact us through the office email or give us a call.  </a:t>
            </a:r>
          </a:p>
          <a:p>
            <a:pPr algn="ctr">
              <a:defRPr/>
            </a:pPr>
            <a:r>
              <a:rPr lang="en-GB" sz="2800">
                <a:latin typeface="Arial Unicode MS" panose="020B0604020202020204" pitchFamily="34" charset="-128"/>
                <a:ea typeface="Arial Unicode MS" panose="020B0604020202020204" pitchFamily="34" charset="-128"/>
                <a:cs typeface="Arial Unicode MS" panose="020B0604020202020204" pitchFamily="34" charset="-128"/>
              </a:rPr>
              <a:t>We look forward to meeting you all in September!</a:t>
            </a:r>
          </a:p>
        </p:txBody>
      </p:sp>
    </p:spTree>
    <p:extLst>
      <p:ext uri="{BB962C8B-B14F-4D97-AF65-F5344CB8AC3E}">
        <p14:creationId xmlns:p14="http://schemas.microsoft.com/office/powerpoint/2010/main" val="24253741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0c5f347-5a21-45e3-9972-c1083cbe9c66" xsi:nil="true"/>
    <lcf76f155ced4ddcb4097134ff3c332f xmlns="c47be1fe-6370-49e1-9c7a-e0122d65f79c">
      <Terms xmlns="http://schemas.microsoft.com/office/infopath/2007/PartnerControls"/>
    </lcf76f155ced4ddcb4097134ff3c332f>
    <SharedWithUsers xmlns="b0c5f347-5a21-45e3-9972-c1083cbe9c66">
      <UserInfo>
        <DisplayName/>
        <AccountId xsi:nil="true"/>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8FDF75EB94623419AC17C9163DED7FC" ma:contentTypeVersion="18" ma:contentTypeDescription="Create a new document." ma:contentTypeScope="" ma:versionID="13cd34bb26d3e58cebc8d5ce04c991ea">
  <xsd:schema xmlns:xsd="http://www.w3.org/2001/XMLSchema" xmlns:xs="http://www.w3.org/2001/XMLSchema" xmlns:p="http://schemas.microsoft.com/office/2006/metadata/properties" xmlns:ns2="c47be1fe-6370-49e1-9c7a-e0122d65f79c" xmlns:ns3="b0c5f347-5a21-45e3-9972-c1083cbe9c66" targetNamespace="http://schemas.microsoft.com/office/2006/metadata/properties" ma:root="true" ma:fieldsID="26f1a1b007c1373751fafe22142e147d" ns2:_="" ns3:_="">
    <xsd:import namespace="c47be1fe-6370-49e1-9c7a-e0122d65f79c"/>
    <xsd:import namespace="b0c5f347-5a21-45e3-9972-c1083cbe9c6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47be1fe-6370-49e1-9c7a-e0122d65f7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f3237ec-b8bc-4c1d-830f-8c11d42a54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0c5f347-5a21-45e3-9972-c1083cbe9c66"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6cb97ce-3fb1-4988-aae4-3bf59854ef31}" ma:internalName="TaxCatchAll" ma:showField="CatchAllData" ma:web="b0c5f347-5a21-45e3-9972-c1083cbe9c6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CC1F41-5929-4A22-9A43-A0864656C2F0}">
  <ds:schemaRefs>
    <ds:schemaRef ds:uri="b0c5f347-5a21-45e3-9972-c1083cbe9c66"/>
    <ds:schemaRef ds:uri="c47be1fe-6370-49e1-9c7a-e0122d65f79c"/>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5E4A84B-9CCC-40EA-A7A7-6C95F86A9DEB}">
  <ds:schemaRefs>
    <ds:schemaRef ds:uri="http://schemas.microsoft.com/sharepoint/v3/contenttype/forms"/>
  </ds:schemaRefs>
</ds:datastoreItem>
</file>

<file path=customXml/itemProps3.xml><?xml version="1.0" encoding="utf-8"?>
<ds:datastoreItem xmlns:ds="http://schemas.openxmlformats.org/officeDocument/2006/customXml" ds:itemID="{508BB26E-FE1E-43B4-80F9-EA2A90A77203}">
  <ds:schemaRefs>
    <ds:schemaRef ds:uri="b0c5f347-5a21-45e3-9972-c1083cbe9c66"/>
    <ds:schemaRef ds:uri="c47be1fe-6370-49e1-9c7a-e0122d65f7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Facet</vt:lpstr>
      <vt:lpstr>Welcome to Tylers Green First School</vt:lpstr>
      <vt:lpstr>Key staff members – who to contact </vt:lpstr>
      <vt:lpstr>Parking – the most talked about topic in school!</vt:lpstr>
      <vt:lpstr>Questions or worries?</vt:lpstr>
      <vt:lpstr>Your welcome packs</vt:lpstr>
      <vt:lpstr>Our induction programme</vt:lpstr>
      <vt:lpstr>Why do we do it? </vt:lpstr>
      <vt:lpstr>A little bit about self regulation</vt:lpstr>
      <vt:lpstr>Our timetable</vt:lpstr>
      <vt:lpstr>In September</vt:lpstr>
      <vt:lpstr>Our Uniform</vt:lpstr>
      <vt:lpstr>School readiness</vt:lpstr>
      <vt:lpstr>School readiness is not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Caroline Hamilton</dc:creator>
  <cp:revision>10</cp:revision>
  <dcterms:created xsi:type="dcterms:W3CDTF">2023-06-27T10:11:40Z</dcterms:created>
  <dcterms:modified xsi:type="dcterms:W3CDTF">2026-06-26T13:56:39Z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0x01010058FDF75EB94623419AC17C9163DED7FC</vt:lpwstr>
  </property>
  <property fmtid="{D5CDD505-2E9C-101B-9397-08002B2CF9AE}" pid="3" name="Order">
    <vt:r8>12000</vt:r8>
  </property>
  <property fmtid="{D5CDD505-2E9C-101B-9397-08002B2CF9AE}" pid="4" name="_SourceUrl">
    <vt:lpwstr/>
  </property>
  <property fmtid="{D5CDD505-2E9C-101B-9397-08002B2CF9AE}" pid="5" name="_SharedFileIndex">
    <vt:lpwstr/>
  </property>
  <property fmtid="{D5CDD505-2E9C-101B-9397-08002B2CF9AE}" pid="6" name="ComplianceAssetId">
    <vt:lpwstr/>
  </property>
  <property fmtid="{D5CDD505-2E9C-101B-9397-08002B2CF9AE}" pid="7" name="_activity">
    <vt:lpwstr>{"FileActivityType":"9","FileActivityTimeStamp":"2025-06-26T10:59:32.887Z","FileActivityUsersOnPage":[{"DisplayName":"C Hamilton","Id":"chamilton@tgfs.org.uk"},{"DisplayName":"Jude Talbot","Id":"headteacher@tgfs.org.uk"},{"DisplayName":"C Hamilton","Id":"chamilton@tgfs.org.uk"}],"FileActivityNavigationId":null}</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