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66" r:id="rId6"/>
    <p:sldId id="267" r:id="rId7"/>
    <p:sldId id="270" r:id="rId8"/>
    <p:sldId id="273" r:id="rId9"/>
    <p:sldId id="268" r:id="rId10"/>
    <p:sldId id="271" r:id="rId11"/>
    <p:sldId id="258" r:id="rId12"/>
    <p:sldId id="257" r:id="rId13"/>
    <p:sldId id="265" r:id="rId14"/>
    <p:sldId id="269"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7D17CB-C0DE-6B33-3FE8-ACEA4510B6CA}" v="1256" dt="2025-10-03T07:58:37.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10/3/2025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video" Target="https://www.youtube.com/embed/aISXCw0Pi94?feature=oembed"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6154" y="2404531"/>
            <a:ext cx="8565426" cy="1646302"/>
          </a:xfrm>
        </p:spPr>
        <p:txBody>
          <a:bodyPr/>
          <a:lstStyle/>
          <a:p>
            <a:r>
              <a:rPr lang="en-GB"/>
              <a:t>Welcome to Reception at </a:t>
            </a:r>
            <a:r>
              <a:rPr lang="en-GB" err="1"/>
              <a:t>Tylers</a:t>
            </a:r>
            <a:r>
              <a:rPr lang="en-GB"/>
              <a:t> Green First School</a:t>
            </a:r>
          </a:p>
        </p:txBody>
      </p:sp>
    </p:spTree>
    <p:extLst>
      <p:ext uri="{BB962C8B-B14F-4D97-AF65-F5344CB8AC3E}">
        <p14:creationId xmlns:p14="http://schemas.microsoft.com/office/powerpoint/2010/main" val="1512350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7554" y="1659615"/>
            <a:ext cx="8504349" cy="3970318"/>
          </a:xfrm>
          <a:prstGeom prst="rect">
            <a:avLst/>
          </a:prstGeom>
        </p:spPr>
        <p:txBody>
          <a:bodyPr wrap="square" lIns="91440" tIns="45720" rIns="91440" bIns="45720" anchor="t">
            <a:spAutoFit/>
          </a:bodyPr>
          <a:lstStyle/>
          <a:p>
            <a:r>
              <a:rPr lang="en-GB">
                <a:latin typeface="Arial"/>
                <a:cs typeface="Arial"/>
              </a:rPr>
              <a:t>Prime areas of learning (the building blocks of Early Years): </a:t>
            </a:r>
          </a:p>
          <a:p>
            <a:pPr marL="342900" indent="-342900">
              <a:buFont typeface="Arial" panose="020B0604020202020204" pitchFamily="34" charset="0"/>
              <a:buChar char="•"/>
            </a:pPr>
            <a:r>
              <a:rPr lang="en-GB">
                <a:latin typeface="Arial"/>
                <a:cs typeface="Arial"/>
              </a:rPr>
              <a:t>personal, social &amp; emotional development</a:t>
            </a:r>
          </a:p>
          <a:p>
            <a:pPr marL="342900" indent="-342900">
              <a:buFont typeface="Arial" panose="020B0604020202020204" pitchFamily="34" charset="0"/>
              <a:buChar char="•"/>
            </a:pPr>
            <a:r>
              <a:rPr lang="en-GB">
                <a:latin typeface="Arial"/>
                <a:cs typeface="Arial"/>
              </a:rPr>
              <a:t>communication &amp; language</a:t>
            </a:r>
          </a:p>
          <a:p>
            <a:pPr marL="342900" indent="-342900">
              <a:buFont typeface="Arial" panose="020B0604020202020204" pitchFamily="34" charset="0"/>
              <a:buChar char="•"/>
            </a:pPr>
            <a:r>
              <a:rPr lang="en-GB">
                <a:latin typeface="Arial"/>
                <a:cs typeface="Arial"/>
              </a:rPr>
              <a:t>physical development</a:t>
            </a:r>
          </a:p>
          <a:p>
            <a:endParaRPr lang="en-GB"/>
          </a:p>
          <a:p>
            <a:r>
              <a:rPr lang="en-GB">
                <a:latin typeface="Arial"/>
                <a:cs typeface="Arial"/>
              </a:rPr>
              <a:t>Specific areas of learning: </a:t>
            </a:r>
          </a:p>
          <a:p>
            <a:pPr marL="342900" indent="-342900">
              <a:buFont typeface="Arial" panose="020B0604020202020204" pitchFamily="34" charset="0"/>
              <a:buChar char="•"/>
            </a:pPr>
            <a:r>
              <a:rPr lang="en-GB">
                <a:latin typeface="Arial"/>
                <a:cs typeface="Arial"/>
              </a:rPr>
              <a:t>Literacy</a:t>
            </a:r>
          </a:p>
          <a:p>
            <a:pPr marL="342900" indent="-342900">
              <a:buFont typeface="Arial" panose="020B0604020202020204" pitchFamily="34" charset="0"/>
              <a:buChar char="•"/>
            </a:pPr>
            <a:r>
              <a:rPr lang="en-GB">
                <a:latin typeface="Arial"/>
                <a:cs typeface="Arial"/>
              </a:rPr>
              <a:t>Mathematics</a:t>
            </a:r>
          </a:p>
          <a:p>
            <a:pPr marL="342900" indent="-342900">
              <a:buFont typeface="Arial" panose="020B0604020202020204" pitchFamily="34" charset="0"/>
              <a:buChar char="•"/>
            </a:pPr>
            <a:r>
              <a:rPr lang="en-GB">
                <a:latin typeface="Arial"/>
                <a:cs typeface="Arial"/>
              </a:rPr>
              <a:t>understanding the world</a:t>
            </a:r>
          </a:p>
          <a:p>
            <a:pPr marL="342900" indent="-342900">
              <a:buFont typeface="Arial" panose="020B0604020202020204" pitchFamily="34" charset="0"/>
              <a:buChar char="•"/>
            </a:pPr>
            <a:r>
              <a:rPr lang="en-GB">
                <a:latin typeface="Arial"/>
                <a:cs typeface="Arial"/>
              </a:rPr>
              <a:t>expressive arts and design</a:t>
            </a:r>
          </a:p>
          <a:p>
            <a:endParaRPr lang="en-GB">
              <a:latin typeface="Arial"/>
              <a:cs typeface="Arial"/>
            </a:endParaRPr>
          </a:p>
          <a:p>
            <a:r>
              <a:rPr lang="en-GB">
                <a:latin typeface="Arial"/>
                <a:cs typeface="Arial"/>
              </a:rPr>
              <a:t>At the end of Reception children are assessed against the 17 Early Learning Goals for the areas above.  Children will be emerging or expected - at the level that we would expect at the end of Reception.  </a:t>
            </a:r>
          </a:p>
        </p:txBody>
      </p:sp>
      <p:sp>
        <p:nvSpPr>
          <p:cNvPr id="3" name="TextBox 2"/>
          <p:cNvSpPr txBox="1"/>
          <p:nvPr/>
        </p:nvSpPr>
        <p:spPr>
          <a:xfrm>
            <a:off x="811369" y="502276"/>
            <a:ext cx="8216721" cy="1046440"/>
          </a:xfrm>
          <a:prstGeom prst="rect">
            <a:avLst/>
          </a:prstGeom>
          <a:noFill/>
        </p:spPr>
        <p:txBody>
          <a:bodyPr wrap="square" rtlCol="0">
            <a:spAutoFit/>
          </a:bodyPr>
          <a:lstStyle/>
          <a:p>
            <a:r>
              <a:rPr lang="en-GB" sz="4400">
                <a:latin typeface="Arial"/>
                <a:cs typeface="Arial"/>
              </a:rPr>
              <a:t>Early Years Foundation Stage </a:t>
            </a:r>
          </a:p>
          <a:p>
            <a:pPr algn="ctr"/>
            <a:r>
              <a:rPr lang="en-GB">
                <a:latin typeface="Arial"/>
                <a:cs typeface="Arial"/>
              </a:rPr>
              <a:t>from birth to end of Reception.</a:t>
            </a:r>
            <a:endParaRPr lang="en-GB"/>
          </a:p>
        </p:txBody>
      </p:sp>
    </p:spTree>
    <p:extLst>
      <p:ext uri="{BB962C8B-B14F-4D97-AF65-F5344CB8AC3E}">
        <p14:creationId xmlns:p14="http://schemas.microsoft.com/office/powerpoint/2010/main" val="4274659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8081" y="539771"/>
            <a:ext cx="2441694" cy="523220"/>
          </a:xfrm>
          <a:prstGeom prst="rect">
            <a:avLst/>
          </a:prstGeom>
        </p:spPr>
        <p:txBody>
          <a:bodyPr wrap="none">
            <a:spAutoFit/>
          </a:bodyPr>
          <a:lstStyle/>
          <a:p>
            <a:r>
              <a:rPr lang="en-GB" sz="2800">
                <a:solidFill>
                  <a:schemeClr val="accent2"/>
                </a:solidFill>
              </a:rPr>
              <a:t>Our timetable</a:t>
            </a:r>
          </a:p>
        </p:txBody>
      </p:sp>
      <p:graphicFrame>
        <p:nvGraphicFramePr>
          <p:cNvPr id="3" name="Table 2"/>
          <p:cNvGraphicFramePr>
            <a:graphicFrameLocks noGrp="1"/>
          </p:cNvGraphicFramePr>
          <p:nvPr>
            <p:extLst>
              <p:ext uri="{D42A27DB-BD31-4B8C-83A1-F6EECF244321}">
                <p14:modId xmlns:p14="http://schemas.microsoft.com/office/powerpoint/2010/main" val="3576766025"/>
              </p:ext>
            </p:extLst>
          </p:nvPr>
        </p:nvGraphicFramePr>
        <p:xfrm>
          <a:off x="666839" y="1337852"/>
          <a:ext cx="8374130" cy="5137552"/>
        </p:xfrm>
        <a:graphic>
          <a:graphicData uri="http://schemas.openxmlformats.org/drawingml/2006/table">
            <a:tbl>
              <a:tblPr firstRow="1" bandRow="1">
                <a:tableStyleId>{5C22544A-7EE6-4342-B048-85BDC9FD1C3A}</a:tableStyleId>
              </a:tblPr>
              <a:tblGrid>
                <a:gridCol w="971576">
                  <a:extLst>
                    <a:ext uri="{9D8B030D-6E8A-4147-A177-3AD203B41FA5}">
                      <a16:colId xmlns:a16="http://schemas.microsoft.com/office/drawing/2014/main" val="20000"/>
                    </a:ext>
                  </a:extLst>
                </a:gridCol>
                <a:gridCol w="679782">
                  <a:extLst>
                    <a:ext uri="{9D8B030D-6E8A-4147-A177-3AD203B41FA5}">
                      <a16:colId xmlns:a16="http://schemas.microsoft.com/office/drawing/2014/main" val="20001"/>
                    </a:ext>
                  </a:extLst>
                </a:gridCol>
                <a:gridCol w="605307">
                  <a:extLst>
                    <a:ext uri="{9D8B030D-6E8A-4147-A177-3AD203B41FA5}">
                      <a16:colId xmlns:a16="http://schemas.microsoft.com/office/drawing/2014/main" val="20002"/>
                    </a:ext>
                  </a:extLst>
                </a:gridCol>
                <a:gridCol w="1092987">
                  <a:extLst>
                    <a:ext uri="{9D8B030D-6E8A-4147-A177-3AD203B41FA5}">
                      <a16:colId xmlns:a16="http://schemas.microsoft.com/office/drawing/2014/main" val="20003"/>
                    </a:ext>
                  </a:extLst>
                </a:gridCol>
                <a:gridCol w="594146">
                  <a:extLst>
                    <a:ext uri="{9D8B030D-6E8A-4147-A177-3AD203B41FA5}">
                      <a16:colId xmlns:a16="http://schemas.microsoft.com/office/drawing/2014/main" val="20004"/>
                    </a:ext>
                  </a:extLst>
                </a:gridCol>
                <a:gridCol w="1080680">
                  <a:extLst>
                    <a:ext uri="{9D8B030D-6E8A-4147-A177-3AD203B41FA5}">
                      <a16:colId xmlns:a16="http://schemas.microsoft.com/office/drawing/2014/main" val="20005"/>
                    </a:ext>
                  </a:extLst>
                </a:gridCol>
                <a:gridCol w="670846">
                  <a:extLst>
                    <a:ext uri="{9D8B030D-6E8A-4147-A177-3AD203B41FA5}">
                      <a16:colId xmlns:a16="http://schemas.microsoft.com/office/drawing/2014/main" val="20006"/>
                    </a:ext>
                  </a:extLst>
                </a:gridCol>
                <a:gridCol w="1493950">
                  <a:extLst>
                    <a:ext uri="{9D8B030D-6E8A-4147-A177-3AD203B41FA5}">
                      <a16:colId xmlns:a16="http://schemas.microsoft.com/office/drawing/2014/main" val="20007"/>
                    </a:ext>
                  </a:extLst>
                </a:gridCol>
                <a:gridCol w="592428">
                  <a:extLst>
                    <a:ext uri="{9D8B030D-6E8A-4147-A177-3AD203B41FA5}">
                      <a16:colId xmlns:a16="http://schemas.microsoft.com/office/drawing/2014/main" val="20008"/>
                    </a:ext>
                  </a:extLst>
                </a:gridCol>
                <a:gridCol w="592428">
                  <a:extLst>
                    <a:ext uri="{9D8B030D-6E8A-4147-A177-3AD203B41FA5}">
                      <a16:colId xmlns:a16="http://schemas.microsoft.com/office/drawing/2014/main" val="20009"/>
                    </a:ext>
                  </a:extLst>
                </a:gridCol>
              </a:tblGrid>
              <a:tr h="973440">
                <a:tc>
                  <a:txBody>
                    <a:bodyPr/>
                    <a:lstStyle/>
                    <a:p>
                      <a:endParaRPr lang="en-GB" sz="1200"/>
                    </a:p>
                  </a:txBody>
                  <a:tcPr/>
                </a:tc>
                <a:tc>
                  <a:txBody>
                    <a:bodyPr/>
                    <a:lstStyle/>
                    <a:p>
                      <a:r>
                        <a:rPr lang="en-GB" sz="1200"/>
                        <a:t>8.40-8.50</a:t>
                      </a:r>
                    </a:p>
                  </a:txBody>
                  <a:tcPr/>
                </a:tc>
                <a:tc>
                  <a:txBody>
                    <a:bodyPr/>
                    <a:lstStyle/>
                    <a:p>
                      <a:r>
                        <a:rPr lang="en-GB" sz="1200"/>
                        <a:t>8.50-9.10</a:t>
                      </a:r>
                    </a:p>
                  </a:txBody>
                  <a:tcPr/>
                </a:tc>
                <a:tc>
                  <a:txBody>
                    <a:bodyPr/>
                    <a:lstStyle/>
                    <a:p>
                      <a:r>
                        <a:rPr lang="en-GB" sz="1200"/>
                        <a:t>9.10 – 10.15</a:t>
                      </a:r>
                    </a:p>
                  </a:txBody>
                  <a:tcPr/>
                </a:tc>
                <a:tc>
                  <a:txBody>
                    <a:bodyPr/>
                    <a:lstStyle/>
                    <a:p>
                      <a:r>
                        <a:rPr lang="en-GB" sz="1200"/>
                        <a:t>10.15-10.45</a:t>
                      </a:r>
                    </a:p>
                  </a:txBody>
                  <a:tcPr/>
                </a:tc>
                <a:tc>
                  <a:txBody>
                    <a:bodyPr/>
                    <a:lstStyle/>
                    <a:p>
                      <a:r>
                        <a:rPr lang="en-GB" sz="1200"/>
                        <a:t>10.45 – 11.45</a:t>
                      </a:r>
                    </a:p>
                  </a:txBody>
                  <a:tcPr/>
                </a:tc>
                <a:tc>
                  <a:txBody>
                    <a:bodyPr/>
                    <a:lstStyle/>
                    <a:p>
                      <a:r>
                        <a:rPr lang="en-GB" sz="1200"/>
                        <a:t>11.45</a:t>
                      </a:r>
                      <a:r>
                        <a:rPr lang="en-GB" sz="1200" baseline="0"/>
                        <a:t> – 1pm</a:t>
                      </a:r>
                      <a:endParaRPr lang="en-GB" sz="1200"/>
                    </a:p>
                  </a:txBody>
                  <a:tcPr/>
                </a:tc>
                <a:tc>
                  <a:txBody>
                    <a:bodyPr/>
                    <a:lstStyle/>
                    <a:p>
                      <a:r>
                        <a:rPr lang="en-GB" sz="1200"/>
                        <a:t>1-2.30</a:t>
                      </a:r>
                    </a:p>
                  </a:txBody>
                  <a:tcPr/>
                </a:tc>
                <a:tc>
                  <a:txBody>
                    <a:bodyPr/>
                    <a:lstStyle/>
                    <a:p>
                      <a:r>
                        <a:rPr lang="en-GB" sz="1200"/>
                        <a:t>2.30 – 3.00</a:t>
                      </a:r>
                    </a:p>
                  </a:txBody>
                  <a:tcPr/>
                </a:tc>
                <a:tc>
                  <a:txBody>
                    <a:bodyPr/>
                    <a:lstStyle/>
                    <a:p>
                      <a:r>
                        <a:rPr lang="en-GB" sz="1200"/>
                        <a:t>3.00</a:t>
                      </a:r>
                    </a:p>
                  </a:txBody>
                  <a:tcPr/>
                </a:tc>
                <a:extLst>
                  <a:ext uri="{0D108BD9-81ED-4DB2-BD59-A6C34878D82A}">
                    <a16:rowId xmlns:a16="http://schemas.microsoft.com/office/drawing/2014/main" val="10000"/>
                  </a:ext>
                </a:extLst>
              </a:tr>
              <a:tr h="789568">
                <a:tc>
                  <a:txBody>
                    <a:bodyPr/>
                    <a:lstStyle/>
                    <a:p>
                      <a:r>
                        <a:rPr lang="en-GB" sz="1200"/>
                        <a:t>Monday</a:t>
                      </a:r>
                    </a:p>
                  </a:txBody>
                  <a:tcPr/>
                </a:tc>
                <a:tc rowSpan="5">
                  <a:txBody>
                    <a:bodyPr/>
                    <a:lstStyle/>
                    <a:p>
                      <a:pPr algn="ctr"/>
                      <a:r>
                        <a:rPr lang="en-GB" sz="1200"/>
                        <a:t>Name writing/self registration</a:t>
                      </a:r>
                    </a:p>
                    <a:p>
                      <a:pPr algn="ctr"/>
                      <a:endParaRPr lang="en-GB" sz="1200"/>
                    </a:p>
                    <a:p>
                      <a:pPr algn="ctr"/>
                      <a:r>
                        <a:rPr lang="en-GB" sz="1200"/>
                        <a:t>Mindfulness</a:t>
                      </a:r>
                    </a:p>
                  </a:txBody>
                  <a:tcPr vert="vert270"/>
                </a:tc>
                <a:tc rowSpan="5">
                  <a:txBody>
                    <a:bodyPr/>
                    <a:lstStyle/>
                    <a:p>
                      <a:pPr algn="ctr"/>
                      <a:r>
                        <a:rPr lang="en-GB" sz="1200"/>
                        <a:t>Phonics</a:t>
                      </a:r>
                    </a:p>
                  </a:txBody>
                  <a:tcPr vert="vert270"/>
                </a:tc>
                <a:tc>
                  <a:txBody>
                    <a:bodyPr/>
                    <a:lstStyle/>
                    <a:p>
                      <a:r>
                        <a:rPr lang="en-GB" sz="1200"/>
                        <a:t>Reading activities</a:t>
                      </a:r>
                    </a:p>
                  </a:txBody>
                  <a:tcPr/>
                </a:tc>
                <a:tc rowSpan="5">
                  <a:txBody>
                    <a:bodyPr/>
                    <a:lstStyle/>
                    <a:p>
                      <a:pPr algn="ctr"/>
                      <a:endParaRPr lang="en-GB" sz="800"/>
                    </a:p>
                    <a:p>
                      <a:pPr algn="ctr"/>
                      <a:r>
                        <a:rPr lang="en-GB" sz="1200"/>
                        <a:t>Playtime</a:t>
                      </a:r>
                    </a:p>
                  </a:txBody>
                  <a:tcPr vert="vert270"/>
                </a:tc>
                <a:tc>
                  <a:txBody>
                    <a:bodyPr/>
                    <a:lstStyle/>
                    <a:p>
                      <a:r>
                        <a:rPr lang="en-GB" sz="1200"/>
                        <a:t>Maths</a:t>
                      </a:r>
                    </a:p>
                  </a:txBody>
                  <a:tcPr/>
                </a:tc>
                <a:tc rowSpan="5">
                  <a:txBody>
                    <a:bodyPr/>
                    <a:lstStyle/>
                    <a:p>
                      <a:pPr algn="ctr"/>
                      <a:r>
                        <a:rPr lang="en-GB" sz="1200"/>
                        <a:t>Lunchtime</a:t>
                      </a:r>
                    </a:p>
                  </a:txBody>
                  <a:tcPr vert="vert270"/>
                </a:tc>
                <a:tc>
                  <a:txBody>
                    <a:bodyPr/>
                    <a:lstStyle/>
                    <a:p>
                      <a:r>
                        <a:rPr lang="en-GB" sz="1200"/>
                        <a:t>Fine motor, gross</a:t>
                      </a:r>
                      <a:r>
                        <a:rPr lang="en-GB" sz="1200" baseline="0"/>
                        <a:t> motor activities</a:t>
                      </a:r>
                    </a:p>
                    <a:p>
                      <a:r>
                        <a:rPr lang="en-GB" sz="1200" baseline="0"/>
                        <a:t>Name writing</a:t>
                      </a:r>
                    </a:p>
                    <a:p>
                      <a:r>
                        <a:rPr lang="en-GB" sz="1200" baseline="0"/>
                        <a:t>Phonics assessments</a:t>
                      </a:r>
                      <a:endParaRPr lang="en-GB" sz="1200"/>
                    </a:p>
                  </a:txBody>
                  <a:tcPr/>
                </a:tc>
                <a:tc rowSpan="5">
                  <a:txBody>
                    <a:bodyPr/>
                    <a:lstStyle/>
                    <a:p>
                      <a:pPr algn="ctr"/>
                      <a:r>
                        <a:rPr lang="en-GB" sz="1200"/>
                        <a:t>Story time</a:t>
                      </a:r>
                    </a:p>
                  </a:txBody>
                  <a:tcPr vert="vert270"/>
                </a:tc>
                <a:tc rowSpan="5">
                  <a:txBody>
                    <a:bodyPr/>
                    <a:lstStyle/>
                    <a:p>
                      <a:pPr algn="ctr"/>
                      <a:r>
                        <a:rPr lang="en-GB" sz="1200"/>
                        <a:t>Get</a:t>
                      </a:r>
                      <a:r>
                        <a:rPr lang="en-GB" sz="1200" baseline="0"/>
                        <a:t> ready for home time.</a:t>
                      </a:r>
                      <a:endParaRPr lang="en-GB" sz="1200"/>
                    </a:p>
                  </a:txBody>
                  <a:tcPr vert="vert270"/>
                </a:tc>
                <a:extLst>
                  <a:ext uri="{0D108BD9-81ED-4DB2-BD59-A6C34878D82A}">
                    <a16:rowId xmlns:a16="http://schemas.microsoft.com/office/drawing/2014/main" val="10001"/>
                  </a:ext>
                </a:extLst>
              </a:tr>
              <a:tr h="789568">
                <a:tc>
                  <a:txBody>
                    <a:bodyPr/>
                    <a:lstStyle/>
                    <a:p>
                      <a:r>
                        <a:rPr lang="en-GB" sz="1200"/>
                        <a:t>Tuesday</a:t>
                      </a:r>
                    </a:p>
                  </a:txBody>
                  <a:tcPr/>
                </a:tc>
                <a:tc vMerge="1">
                  <a:txBody>
                    <a:bodyPr/>
                    <a:lstStyle/>
                    <a:p>
                      <a:endParaRPr lang="en-GB" sz="1200"/>
                    </a:p>
                  </a:txBody>
                  <a:tcPr/>
                </a:tc>
                <a:tc vMerge="1">
                  <a:txBody>
                    <a:bodyPr/>
                    <a:lstStyle/>
                    <a:p>
                      <a:endParaRPr lang="en-GB" sz="1200"/>
                    </a:p>
                  </a:txBody>
                  <a:tcPr/>
                </a:tc>
                <a:tc>
                  <a:txBody>
                    <a:bodyPr/>
                    <a:lstStyle/>
                    <a:p>
                      <a:pPr lvl="0">
                        <a:buNone/>
                      </a:pPr>
                      <a:r>
                        <a:rPr lang="en-GB" sz="1200"/>
                        <a:t>Writing activities </a:t>
                      </a:r>
                    </a:p>
                  </a:txBody>
                  <a:tcPr/>
                </a:tc>
                <a:tc vMerge="1">
                  <a:txBody>
                    <a:bodyPr/>
                    <a:lstStyle/>
                    <a:p>
                      <a:endParaRPr lang="en-GB" sz="120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t>Maths</a:t>
                      </a:r>
                    </a:p>
                    <a:p>
                      <a:endParaRPr lang="en-GB" sz="1200"/>
                    </a:p>
                  </a:txBody>
                  <a:tcPr/>
                </a:tc>
                <a:tc vMerge="1">
                  <a:txBody>
                    <a:bodyPr/>
                    <a:lstStyle/>
                    <a:p>
                      <a:endParaRPr lang="en-GB" sz="1200"/>
                    </a:p>
                  </a:txBody>
                  <a:tcPr vert="vert270"/>
                </a:tc>
                <a:tc>
                  <a:txBody>
                    <a:bodyPr/>
                    <a:lstStyle/>
                    <a:p>
                      <a:r>
                        <a:rPr lang="en-GB" sz="1200"/>
                        <a:t>Child initiated learning</a:t>
                      </a:r>
                    </a:p>
                  </a:txBody>
                  <a:tcPr/>
                </a:tc>
                <a:tc vMerge="1">
                  <a:txBody>
                    <a:bodyPr/>
                    <a:lstStyle/>
                    <a:p>
                      <a:endParaRPr lang="en-GB" sz="1200"/>
                    </a:p>
                  </a:txBody>
                  <a:tcPr/>
                </a:tc>
                <a:tc vMerge="1">
                  <a:txBody>
                    <a:bodyPr/>
                    <a:lstStyle/>
                    <a:p>
                      <a:endParaRPr lang="en-GB" sz="1200"/>
                    </a:p>
                  </a:txBody>
                  <a:tcPr/>
                </a:tc>
                <a:extLst>
                  <a:ext uri="{0D108BD9-81ED-4DB2-BD59-A6C34878D82A}">
                    <a16:rowId xmlns:a16="http://schemas.microsoft.com/office/drawing/2014/main" val="10002"/>
                  </a:ext>
                </a:extLst>
              </a:tr>
              <a:tr h="789568">
                <a:tc>
                  <a:txBody>
                    <a:bodyPr/>
                    <a:lstStyle/>
                    <a:p>
                      <a:r>
                        <a:rPr lang="en-GB" sz="1200"/>
                        <a:t>Wednesday</a:t>
                      </a:r>
                    </a:p>
                  </a:txBody>
                  <a:tcPr/>
                </a:tc>
                <a:tc vMerge="1">
                  <a:txBody>
                    <a:bodyPr/>
                    <a:lstStyle/>
                    <a:p>
                      <a:endParaRPr lang="en-GB" sz="1200"/>
                    </a:p>
                  </a:txBody>
                  <a:tcPr/>
                </a:tc>
                <a:tc vMerge="1">
                  <a:txBody>
                    <a:bodyPr/>
                    <a:lstStyle/>
                    <a:p>
                      <a:endParaRPr lang="en-GB" sz="1200"/>
                    </a:p>
                  </a:txBody>
                  <a:tcPr/>
                </a:tc>
                <a:tc>
                  <a:txBody>
                    <a:bodyPr/>
                    <a:lstStyle/>
                    <a:p>
                      <a:r>
                        <a:rPr lang="en-GB" sz="1200"/>
                        <a:t>Jigsaw</a:t>
                      </a:r>
                    </a:p>
                  </a:txBody>
                  <a:tcPr/>
                </a:tc>
                <a:tc vMerge="1">
                  <a:txBody>
                    <a:bodyPr/>
                    <a:lstStyle/>
                    <a:p>
                      <a:endParaRPr lang="en-GB" sz="1200"/>
                    </a:p>
                  </a:txBody>
                  <a:tcPr/>
                </a:tc>
                <a:tc>
                  <a:txBody>
                    <a:bodyPr/>
                    <a:lstStyle/>
                    <a:p>
                      <a:r>
                        <a:rPr lang="en-GB" sz="1200"/>
                        <a:t>Music</a:t>
                      </a:r>
                      <a:endParaRPr lang="en-US"/>
                    </a:p>
                  </a:txBody>
                  <a:tcPr/>
                </a:tc>
                <a:tc vMerge="1">
                  <a:txBody>
                    <a:bodyPr/>
                    <a:lstStyle/>
                    <a:p>
                      <a:endParaRPr lang="en-GB" sz="1200"/>
                    </a:p>
                  </a:txBody>
                  <a:tcPr vert="vert27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t>Child initiated learning</a:t>
                      </a:r>
                    </a:p>
                    <a:p>
                      <a:endParaRPr lang="en-GB" sz="1200"/>
                    </a:p>
                  </a:txBody>
                  <a:tcPr/>
                </a:tc>
                <a:tc vMerge="1">
                  <a:txBody>
                    <a:bodyPr/>
                    <a:lstStyle/>
                    <a:p>
                      <a:endParaRPr lang="en-GB" sz="1200"/>
                    </a:p>
                  </a:txBody>
                  <a:tcPr/>
                </a:tc>
                <a:tc vMerge="1">
                  <a:txBody>
                    <a:bodyPr/>
                    <a:lstStyle/>
                    <a:p>
                      <a:endParaRPr lang="en-GB" sz="1200"/>
                    </a:p>
                  </a:txBody>
                  <a:tcPr/>
                </a:tc>
                <a:extLst>
                  <a:ext uri="{0D108BD9-81ED-4DB2-BD59-A6C34878D82A}">
                    <a16:rowId xmlns:a16="http://schemas.microsoft.com/office/drawing/2014/main" val="10003"/>
                  </a:ext>
                </a:extLst>
              </a:tr>
              <a:tr h="789568">
                <a:tc>
                  <a:txBody>
                    <a:bodyPr/>
                    <a:lstStyle/>
                    <a:p>
                      <a:r>
                        <a:rPr lang="en-GB" sz="1200"/>
                        <a:t>Thursday</a:t>
                      </a:r>
                    </a:p>
                  </a:txBody>
                  <a:tcPr/>
                </a:tc>
                <a:tc vMerge="1">
                  <a:txBody>
                    <a:bodyPr/>
                    <a:lstStyle/>
                    <a:p>
                      <a:endParaRPr lang="en-GB" sz="1200"/>
                    </a:p>
                  </a:txBody>
                  <a:tcPr/>
                </a:tc>
                <a:tc vMerge="1">
                  <a:txBody>
                    <a:bodyPr/>
                    <a:lstStyle/>
                    <a:p>
                      <a:endParaRPr lang="en-GB" sz="1200"/>
                    </a:p>
                  </a:txBody>
                  <a:tcPr/>
                </a:tc>
                <a:tc>
                  <a:txBody>
                    <a:bodyPr/>
                    <a:lstStyle/>
                    <a:p>
                      <a:pPr marL="0" marR="0" lvl="0" indent="0" algn="l">
                        <a:lnSpc>
                          <a:spcPct val="100000"/>
                        </a:lnSpc>
                        <a:spcBef>
                          <a:spcPts val="0"/>
                        </a:spcBef>
                        <a:spcAft>
                          <a:spcPts val="0"/>
                        </a:spcAft>
                        <a:buNone/>
                      </a:pPr>
                      <a:r>
                        <a:rPr lang="en-GB" sz="1200" b="0" i="0" u="none" strike="noStrike" noProof="0">
                          <a:solidFill>
                            <a:srgbClr val="000000"/>
                          </a:solidFill>
                          <a:latin typeface="Trebuchet MS"/>
                        </a:rPr>
                        <a:t>Reading activities</a:t>
                      </a:r>
                      <a:endParaRPr lang="en-GB" sz="1200"/>
                    </a:p>
                    <a:p>
                      <a:endParaRPr lang="en-GB" sz="1200"/>
                    </a:p>
                  </a:txBody>
                  <a:tcPr/>
                </a:tc>
                <a:tc vMerge="1">
                  <a:txBody>
                    <a:bodyPr/>
                    <a:lstStyle/>
                    <a:p>
                      <a:endParaRPr lang="en-GB" sz="1200"/>
                    </a:p>
                  </a:txBody>
                  <a:tcPr/>
                </a:tc>
                <a:tc>
                  <a:txBody>
                    <a:bodyPr/>
                    <a:lstStyle/>
                    <a:p>
                      <a:r>
                        <a:rPr lang="en-GB" sz="1200"/>
                        <a:t>Maths</a:t>
                      </a:r>
                    </a:p>
                  </a:txBody>
                  <a:tcPr/>
                </a:tc>
                <a:tc vMerge="1">
                  <a:txBody>
                    <a:bodyPr/>
                    <a:lstStyle/>
                    <a:p>
                      <a:endParaRPr lang="en-GB" sz="1200"/>
                    </a:p>
                  </a:txBody>
                  <a:tcPr vert="vert27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t>Child initiated learning</a:t>
                      </a:r>
                    </a:p>
                    <a:p>
                      <a:endParaRPr lang="en-GB" sz="1200"/>
                    </a:p>
                  </a:txBody>
                  <a:tcPr/>
                </a:tc>
                <a:tc vMerge="1">
                  <a:txBody>
                    <a:bodyPr/>
                    <a:lstStyle/>
                    <a:p>
                      <a:endParaRPr lang="en-GB" sz="1200"/>
                    </a:p>
                  </a:txBody>
                  <a:tcPr/>
                </a:tc>
                <a:tc vMerge="1">
                  <a:txBody>
                    <a:bodyPr/>
                    <a:lstStyle/>
                    <a:p>
                      <a:endParaRPr lang="en-GB" sz="1200"/>
                    </a:p>
                  </a:txBody>
                  <a:tcPr/>
                </a:tc>
                <a:extLst>
                  <a:ext uri="{0D108BD9-81ED-4DB2-BD59-A6C34878D82A}">
                    <a16:rowId xmlns:a16="http://schemas.microsoft.com/office/drawing/2014/main" val="10004"/>
                  </a:ext>
                </a:extLst>
              </a:tr>
              <a:tr h="789568">
                <a:tc>
                  <a:txBody>
                    <a:bodyPr/>
                    <a:lstStyle/>
                    <a:p>
                      <a:r>
                        <a:rPr lang="en-GB" sz="1200"/>
                        <a:t>Friday</a:t>
                      </a:r>
                    </a:p>
                  </a:txBody>
                  <a:tcPr/>
                </a:tc>
                <a:tc vMerge="1">
                  <a:txBody>
                    <a:bodyPr/>
                    <a:lstStyle/>
                    <a:p>
                      <a:endParaRPr lang="en-GB" sz="1200"/>
                    </a:p>
                  </a:txBody>
                  <a:tcPr/>
                </a:tc>
                <a:tc vMerge="1">
                  <a:txBody>
                    <a:bodyPr/>
                    <a:lstStyle/>
                    <a:p>
                      <a:endParaRPr lang="en-GB" sz="1200"/>
                    </a:p>
                  </a:txBody>
                  <a:tcPr/>
                </a:tc>
                <a:tc>
                  <a:txBody>
                    <a:bodyPr/>
                    <a:lstStyle/>
                    <a:p>
                      <a:pPr lvl="0">
                        <a:buNone/>
                      </a:pPr>
                      <a:r>
                        <a:rPr lang="en-GB" sz="1200" b="0" i="0" u="none" strike="noStrike" noProof="0">
                          <a:solidFill>
                            <a:srgbClr val="000000"/>
                          </a:solidFill>
                          <a:latin typeface="Trebuchet MS"/>
                        </a:rPr>
                        <a:t>Writing activities </a:t>
                      </a:r>
                      <a:endParaRPr lang="en-GB" sz="1200"/>
                    </a:p>
                  </a:txBody>
                  <a:tcPr/>
                </a:tc>
                <a:tc vMerge="1">
                  <a:txBody>
                    <a:bodyPr/>
                    <a:lstStyle/>
                    <a:p>
                      <a:endParaRPr lang="en-GB" sz="1200"/>
                    </a:p>
                  </a:txBody>
                  <a:tcPr/>
                </a:tc>
                <a:tc>
                  <a:txBody>
                    <a:bodyPr/>
                    <a:lstStyle/>
                    <a:p>
                      <a:r>
                        <a:rPr lang="en-GB" sz="1200"/>
                        <a:t>Maths</a:t>
                      </a:r>
                    </a:p>
                  </a:txBody>
                  <a:tcPr/>
                </a:tc>
                <a:tc vMerge="1">
                  <a:txBody>
                    <a:bodyPr/>
                    <a:lstStyle/>
                    <a:p>
                      <a:endParaRPr lang="en-GB" sz="1200"/>
                    </a:p>
                  </a:txBody>
                  <a:tcPr vert="vert27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a:t>Child initiated learning</a:t>
                      </a:r>
                    </a:p>
                    <a:p>
                      <a:endParaRPr lang="en-GB" sz="1200"/>
                    </a:p>
                  </a:txBody>
                  <a:tcPr/>
                </a:tc>
                <a:tc vMerge="1">
                  <a:txBody>
                    <a:bodyPr/>
                    <a:lstStyle/>
                    <a:p>
                      <a:endParaRPr lang="en-GB" sz="1200"/>
                    </a:p>
                  </a:txBody>
                  <a:tcPr/>
                </a:tc>
                <a:tc vMerge="1">
                  <a:txBody>
                    <a:bodyPr/>
                    <a:lstStyle/>
                    <a:p>
                      <a:endParaRPr lang="en-GB" sz="120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43815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46E39-D57D-5C08-B59F-8907BE93A55A}"/>
              </a:ext>
            </a:extLst>
          </p:cNvPr>
          <p:cNvSpPr>
            <a:spLocks noGrp="1"/>
          </p:cNvSpPr>
          <p:nvPr>
            <p:ph type="title"/>
          </p:nvPr>
        </p:nvSpPr>
        <p:spPr>
          <a:xfrm>
            <a:off x="677334" y="609600"/>
            <a:ext cx="8596668" cy="713260"/>
          </a:xfrm>
        </p:spPr>
        <p:txBody>
          <a:bodyPr/>
          <a:lstStyle/>
          <a:p>
            <a:r>
              <a:rPr lang="en-US"/>
              <a:t>Our topics</a:t>
            </a:r>
          </a:p>
        </p:txBody>
      </p:sp>
      <p:sp>
        <p:nvSpPr>
          <p:cNvPr id="3" name="Text Placeholder 2">
            <a:extLst>
              <a:ext uri="{FF2B5EF4-FFF2-40B4-BE49-F238E27FC236}">
                <a16:creationId xmlns:a16="http://schemas.microsoft.com/office/drawing/2014/main" id="{01BDA972-5053-0179-A2B4-005F3FD8B269}"/>
              </a:ext>
            </a:extLst>
          </p:cNvPr>
          <p:cNvSpPr>
            <a:spLocks noGrp="1"/>
          </p:cNvSpPr>
          <p:nvPr>
            <p:ph type="body" idx="1"/>
          </p:nvPr>
        </p:nvSpPr>
        <p:spPr>
          <a:xfrm>
            <a:off x="675745" y="1584334"/>
            <a:ext cx="2093588" cy="576262"/>
          </a:xfrm>
        </p:spPr>
        <p:txBody>
          <a:bodyPr/>
          <a:lstStyle/>
          <a:p>
            <a:r>
              <a:rPr lang="en-US"/>
              <a:t>Autumn </a:t>
            </a:r>
            <a:endParaRPr lang="en-US" sz="1200">
              <a:solidFill>
                <a:srgbClr val="000000"/>
              </a:solidFill>
              <a:latin typeface="Aptos"/>
            </a:endParaRPr>
          </a:p>
        </p:txBody>
      </p:sp>
      <p:sp>
        <p:nvSpPr>
          <p:cNvPr id="4" name="Content Placeholder 3">
            <a:extLst>
              <a:ext uri="{FF2B5EF4-FFF2-40B4-BE49-F238E27FC236}">
                <a16:creationId xmlns:a16="http://schemas.microsoft.com/office/drawing/2014/main" id="{1296A158-2190-9DC4-C9BF-FE804D5D2986}"/>
              </a:ext>
            </a:extLst>
          </p:cNvPr>
          <p:cNvSpPr>
            <a:spLocks noGrp="1"/>
          </p:cNvSpPr>
          <p:nvPr>
            <p:ph sz="half" idx="2"/>
          </p:nvPr>
        </p:nvSpPr>
        <p:spPr>
          <a:xfrm>
            <a:off x="675745" y="2294461"/>
            <a:ext cx="2924860" cy="3304117"/>
          </a:xfrm>
        </p:spPr>
        <p:txBody>
          <a:bodyPr vert="horz" lIns="91440" tIns="45720" rIns="91440" bIns="45720" rtlCol="0" anchor="t">
            <a:normAutofit/>
          </a:bodyPr>
          <a:lstStyle/>
          <a:p>
            <a:r>
              <a:rPr lang="en-US"/>
              <a:t>Let's Explore</a:t>
            </a:r>
          </a:p>
          <a:p>
            <a:r>
              <a:rPr lang="en-US"/>
              <a:t>Build It Up</a:t>
            </a:r>
          </a:p>
          <a:p>
            <a:r>
              <a:rPr lang="en-US"/>
              <a:t>Once Upon a Time</a:t>
            </a:r>
          </a:p>
          <a:p>
            <a:r>
              <a:rPr lang="en-US"/>
              <a:t>Puppets &amp; Pop Ups</a:t>
            </a:r>
          </a:p>
          <a:p>
            <a:r>
              <a:rPr lang="en-US"/>
              <a:t>Focus stories – Where the Wild Things Are, There Is No Dragon In This Story.</a:t>
            </a:r>
          </a:p>
          <a:p>
            <a:endParaRPr lang="en-US"/>
          </a:p>
        </p:txBody>
      </p:sp>
      <p:sp>
        <p:nvSpPr>
          <p:cNvPr id="5" name="Text Placeholder 4">
            <a:extLst>
              <a:ext uri="{FF2B5EF4-FFF2-40B4-BE49-F238E27FC236}">
                <a16:creationId xmlns:a16="http://schemas.microsoft.com/office/drawing/2014/main" id="{F7B1C667-AEFC-96D1-C156-06EE93B0E890}"/>
              </a:ext>
            </a:extLst>
          </p:cNvPr>
          <p:cNvSpPr>
            <a:spLocks noGrp="1"/>
          </p:cNvSpPr>
          <p:nvPr>
            <p:ph type="body" sz="quarter" idx="3"/>
          </p:nvPr>
        </p:nvSpPr>
        <p:spPr>
          <a:xfrm>
            <a:off x="3595649" y="1584334"/>
            <a:ext cx="2924855" cy="576262"/>
          </a:xfrm>
        </p:spPr>
        <p:txBody>
          <a:bodyPr/>
          <a:lstStyle/>
          <a:p>
            <a:r>
              <a:rPr lang="en-US"/>
              <a:t>Spring </a:t>
            </a:r>
            <a:endParaRPr lang="en-US" sz="1200">
              <a:solidFill>
                <a:srgbClr val="000000"/>
              </a:solidFill>
              <a:latin typeface="Aptos"/>
            </a:endParaRPr>
          </a:p>
        </p:txBody>
      </p:sp>
      <p:sp>
        <p:nvSpPr>
          <p:cNvPr id="6" name="Content Placeholder 5">
            <a:extLst>
              <a:ext uri="{FF2B5EF4-FFF2-40B4-BE49-F238E27FC236}">
                <a16:creationId xmlns:a16="http://schemas.microsoft.com/office/drawing/2014/main" id="{F9D8E028-E5F5-E42F-9E59-88214182418B}"/>
              </a:ext>
            </a:extLst>
          </p:cNvPr>
          <p:cNvSpPr>
            <a:spLocks noGrp="1"/>
          </p:cNvSpPr>
          <p:nvPr>
            <p:ph sz="quarter" idx="4"/>
          </p:nvPr>
        </p:nvSpPr>
        <p:spPr>
          <a:xfrm>
            <a:off x="3595650" y="2294461"/>
            <a:ext cx="3104963" cy="3304117"/>
          </a:xfrm>
        </p:spPr>
        <p:txBody>
          <a:bodyPr vert="horz" lIns="91440" tIns="45720" rIns="91440" bIns="45720" rtlCol="0" anchor="t">
            <a:normAutofit/>
          </a:bodyPr>
          <a:lstStyle/>
          <a:p>
            <a:r>
              <a:rPr lang="en-US"/>
              <a:t>Starry Night</a:t>
            </a:r>
          </a:p>
          <a:p>
            <a:r>
              <a:rPr lang="en-US"/>
              <a:t>Winter Wonderland</a:t>
            </a:r>
          </a:p>
          <a:p>
            <a:r>
              <a:rPr lang="en-US"/>
              <a:t>Ready Steady Grow</a:t>
            </a:r>
          </a:p>
          <a:p>
            <a:r>
              <a:rPr lang="en-US"/>
              <a:t>Signs of Spring</a:t>
            </a:r>
          </a:p>
          <a:p>
            <a:r>
              <a:rPr lang="en-US"/>
              <a:t>Focus stories – The Way Back Home, The Extraordinary Gardener</a:t>
            </a:r>
          </a:p>
          <a:p>
            <a:endParaRPr lang="en-US"/>
          </a:p>
        </p:txBody>
      </p:sp>
      <p:sp>
        <p:nvSpPr>
          <p:cNvPr id="8" name="Text Placeholder 4">
            <a:extLst>
              <a:ext uri="{FF2B5EF4-FFF2-40B4-BE49-F238E27FC236}">
                <a16:creationId xmlns:a16="http://schemas.microsoft.com/office/drawing/2014/main" id="{256F7076-B79D-9313-2C09-13DB9A7CFAE5}"/>
              </a:ext>
            </a:extLst>
          </p:cNvPr>
          <p:cNvSpPr txBox="1">
            <a:spLocks/>
          </p:cNvSpPr>
          <p:nvPr/>
        </p:nvSpPr>
        <p:spPr>
          <a:xfrm>
            <a:off x="7111147" y="1584334"/>
            <a:ext cx="2162855" cy="576262"/>
          </a:xfrm>
          <a:prstGeom prst="rect">
            <a:avLst/>
          </a:prstGeom>
        </p:spPr>
        <p:txBody>
          <a:bodyPr vert="horz" lIns="91440" tIns="45720" rIns="91440" bIns="45720" rtlCol="0" anchor="b">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400" b="0" kern="1200">
                <a:solidFill>
                  <a:schemeClr val="tx1">
                    <a:lumMod val="75000"/>
                    <a:lumOff val="2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SzPct val="80000"/>
              <a:buFont typeface="Wingdings 3"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SzPct val="80000"/>
              <a:buFont typeface="Wingdings 3"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SzPct val="80000"/>
              <a:buFont typeface="Wingdings 3" charset="2"/>
              <a:buNone/>
              <a:defRPr sz="1600" b="1" kern="1200">
                <a:solidFill>
                  <a:schemeClr val="tx1">
                    <a:lumMod val="75000"/>
                    <a:lumOff val="25000"/>
                  </a:schemeClr>
                </a:solidFill>
                <a:latin typeface="+mn-lt"/>
                <a:ea typeface="+mn-ea"/>
                <a:cs typeface="+mn-cs"/>
              </a:defRPr>
            </a:lvl9pPr>
          </a:lstStyle>
          <a:p>
            <a:r>
              <a:rPr lang="en-US"/>
              <a:t>Summer</a:t>
            </a:r>
            <a:endParaRPr lang="en-US" sz="1200">
              <a:solidFill>
                <a:srgbClr val="000000"/>
              </a:solidFill>
              <a:latin typeface="Aptos"/>
            </a:endParaRPr>
          </a:p>
        </p:txBody>
      </p:sp>
      <p:sp>
        <p:nvSpPr>
          <p:cNvPr id="10" name="Content Placeholder 5">
            <a:extLst>
              <a:ext uri="{FF2B5EF4-FFF2-40B4-BE49-F238E27FC236}">
                <a16:creationId xmlns:a16="http://schemas.microsoft.com/office/drawing/2014/main" id="{40C8C555-706D-9434-1F67-179B1E56295B}"/>
              </a:ext>
            </a:extLst>
          </p:cNvPr>
          <p:cNvSpPr txBox="1">
            <a:spLocks/>
          </p:cNvSpPr>
          <p:nvPr/>
        </p:nvSpPr>
        <p:spPr>
          <a:xfrm>
            <a:off x="7111147" y="2294461"/>
            <a:ext cx="3104963" cy="3304117"/>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a:t>Animal Safari</a:t>
            </a:r>
          </a:p>
          <a:p>
            <a:r>
              <a:rPr lang="en-US"/>
              <a:t>Creep, Crawl &amp; Wriggle</a:t>
            </a:r>
          </a:p>
          <a:p>
            <a:r>
              <a:rPr lang="en-US"/>
              <a:t>Big Wide World</a:t>
            </a:r>
          </a:p>
          <a:p>
            <a:r>
              <a:rPr lang="en-US"/>
              <a:t>Move It</a:t>
            </a:r>
          </a:p>
          <a:p>
            <a:r>
              <a:rPr lang="en-US"/>
              <a:t>Moving Up</a:t>
            </a:r>
          </a:p>
          <a:p>
            <a:r>
              <a:rPr lang="en-US"/>
              <a:t>Focus stories – The Lion Inside, Baby Goes to Market</a:t>
            </a:r>
          </a:p>
        </p:txBody>
      </p:sp>
    </p:spTree>
    <p:extLst>
      <p:ext uri="{BB962C8B-B14F-4D97-AF65-F5344CB8AC3E}">
        <p14:creationId xmlns:p14="http://schemas.microsoft.com/office/powerpoint/2010/main" val="4098865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6BFF6-220E-8EF1-7AC2-C2EFE0CC5F2A}"/>
              </a:ext>
            </a:extLst>
          </p:cNvPr>
          <p:cNvSpPr>
            <a:spLocks noGrp="1"/>
          </p:cNvSpPr>
          <p:nvPr>
            <p:ph type="title"/>
          </p:nvPr>
        </p:nvSpPr>
        <p:spPr>
          <a:xfrm>
            <a:off x="677334" y="609600"/>
            <a:ext cx="8596668" cy="641179"/>
          </a:xfrm>
        </p:spPr>
        <p:txBody>
          <a:bodyPr/>
          <a:lstStyle/>
          <a:p>
            <a:r>
              <a:rPr lang="en-GB" dirty="0"/>
              <a:t>Bits and Bobs</a:t>
            </a:r>
          </a:p>
        </p:txBody>
      </p:sp>
      <p:sp>
        <p:nvSpPr>
          <p:cNvPr id="3" name="Content Placeholder 2">
            <a:extLst>
              <a:ext uri="{FF2B5EF4-FFF2-40B4-BE49-F238E27FC236}">
                <a16:creationId xmlns:a16="http://schemas.microsoft.com/office/drawing/2014/main" id="{DAF01CE0-3FC2-B492-7CB9-2B594D883A3F}"/>
              </a:ext>
            </a:extLst>
          </p:cNvPr>
          <p:cNvSpPr>
            <a:spLocks noGrp="1"/>
          </p:cNvSpPr>
          <p:nvPr>
            <p:ph idx="1"/>
          </p:nvPr>
        </p:nvSpPr>
        <p:spPr>
          <a:xfrm>
            <a:off x="677334" y="1254427"/>
            <a:ext cx="8596668" cy="4786935"/>
          </a:xfrm>
        </p:spPr>
        <p:txBody>
          <a:bodyPr vert="horz" lIns="91440" tIns="45720" rIns="91440" bIns="45720" rtlCol="0" anchor="t">
            <a:normAutofit fontScale="92500" lnSpcReduction="20000"/>
          </a:bodyPr>
          <a:lstStyle/>
          <a:p>
            <a:r>
              <a:rPr lang="en-GB" dirty="0"/>
              <a:t>Class teddies – sent home on Fridays.  Please don't do anything special.  By halfway through the year we would like the children to be writing in the diaries.  For now, a couple of photos or drawings from the children and a caption.  The idea is to get the children talking in class about what they did at the weekend so please don't write lots. </a:t>
            </a:r>
            <a:endParaRPr lang="en-US"/>
          </a:p>
          <a:p>
            <a:r>
              <a:rPr lang="en-US" dirty="0"/>
              <a:t>Parents evenings – 10 minutes.  We will update you on children's progress.  If you have any concerns before then, please email the office and arrange a meeting with the class teacher.  </a:t>
            </a:r>
          </a:p>
          <a:p>
            <a:r>
              <a:rPr lang="en-GB" dirty="0"/>
              <a:t>PE will be on Mondays.  We will need PE kits after Christmas but send in as soon as you have them – they can stay on pegs.  We will need plimsolls after half term though for Nativity rehearsals.  </a:t>
            </a:r>
          </a:p>
          <a:p>
            <a:r>
              <a:rPr lang="en-GB" dirty="0"/>
              <a:t>Tapestry – if you haven't returned your forms yet, please do so.  Any problems, email the office.  Observations – you can put observations on there i.e. if there's a new baby, you've been to a wedding at the weekend etc.  Please don't message us through Tapestry.  Messages should be sent via e-mail.  </a:t>
            </a:r>
          </a:p>
          <a:p>
            <a:r>
              <a:rPr lang="en-GB" dirty="0"/>
              <a:t>Returning letters – please send any reply slips or important messages in </a:t>
            </a:r>
            <a:r>
              <a:rPr lang="en-GB" dirty="0" err="1"/>
              <a:t>childrens</a:t>
            </a:r>
            <a:r>
              <a:rPr lang="en-GB" dirty="0"/>
              <a:t> hands or hand them to us on the door.  We don't have time to check book bags during the day.  </a:t>
            </a:r>
          </a:p>
          <a:p>
            <a:endParaRPr lang="en-GB" dirty="0"/>
          </a:p>
        </p:txBody>
      </p:sp>
    </p:spTree>
    <p:extLst>
      <p:ext uri="{BB962C8B-B14F-4D97-AF65-F5344CB8AC3E}">
        <p14:creationId xmlns:p14="http://schemas.microsoft.com/office/powerpoint/2010/main" val="2882022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6EF95-D7A0-804D-1123-9CB28FC9D370}"/>
              </a:ext>
            </a:extLst>
          </p:cNvPr>
          <p:cNvSpPr>
            <a:spLocks noGrp="1"/>
          </p:cNvSpPr>
          <p:nvPr>
            <p:ph type="title"/>
          </p:nvPr>
        </p:nvSpPr>
        <p:spPr>
          <a:xfrm>
            <a:off x="677334" y="609600"/>
            <a:ext cx="8596668" cy="711200"/>
          </a:xfrm>
        </p:spPr>
        <p:txBody>
          <a:bodyPr>
            <a:normAutofit/>
          </a:bodyPr>
          <a:lstStyle/>
          <a:p>
            <a:r>
              <a:rPr lang="en-US" sz="3000"/>
              <a:t>How to help your child be successful in school</a:t>
            </a:r>
          </a:p>
        </p:txBody>
      </p:sp>
      <p:sp>
        <p:nvSpPr>
          <p:cNvPr id="3" name="Content Placeholder 2">
            <a:extLst>
              <a:ext uri="{FF2B5EF4-FFF2-40B4-BE49-F238E27FC236}">
                <a16:creationId xmlns:a16="http://schemas.microsoft.com/office/drawing/2014/main" id="{D5CBF609-339F-7509-632B-E4848DAFB2A2}"/>
              </a:ext>
            </a:extLst>
          </p:cNvPr>
          <p:cNvSpPr>
            <a:spLocks noGrp="1"/>
          </p:cNvSpPr>
          <p:nvPr>
            <p:ph idx="1"/>
          </p:nvPr>
        </p:nvSpPr>
        <p:spPr>
          <a:xfrm>
            <a:off x="677334" y="1717244"/>
            <a:ext cx="8596668" cy="4324118"/>
          </a:xfrm>
        </p:spPr>
        <p:txBody>
          <a:bodyPr vert="horz" lIns="91440" tIns="45720" rIns="91440" bIns="45720" rtlCol="0" anchor="t">
            <a:normAutofit fontScale="70000" lnSpcReduction="20000"/>
          </a:bodyPr>
          <a:lstStyle/>
          <a:p>
            <a:r>
              <a:rPr lang="en-US"/>
              <a:t>Be involved in your child's learning.  Ask them what they learned at school today.  Read our weekly newsletters.  Come to workshops and meetings.  Use Bug Club Phonics to practice sounds and read with your child every day. </a:t>
            </a:r>
          </a:p>
          <a:p>
            <a:r>
              <a:rPr lang="en-US"/>
              <a:t>Show them 'the why'.  Children will be more successful if they understand why we are learning things.  Why do we need to count?  Why do we need to read? </a:t>
            </a:r>
          </a:p>
          <a:p>
            <a:r>
              <a:rPr lang="en-US"/>
              <a:t>Teach them that it's good to make mistakes – they help us learn.  We don't expect children to get everything right every time.  If they do, they're not learning anything new.  </a:t>
            </a:r>
          </a:p>
          <a:p>
            <a:r>
              <a:rPr lang="en-US"/>
              <a:t>Play with them – through watching you, they will learn to share, take turns, understand that they won't always win/be first. You will teach them to persevere, be resilient and take risks. Know what they are watching on TV/internet and what games they are playing.  Are they age appropriate?  Young children are not able to distinguish between fantasy and reality – that's why there are age guidelines.    </a:t>
            </a:r>
          </a:p>
          <a:p>
            <a:r>
              <a:rPr lang="en-US"/>
              <a:t>Read stories with them every day – not on a tablet or a phone but real books where you can have a conversation while you're reading.  There are many studies that show that reading with your child every day helps to improve concentration, vocabulary, creativity, self esteem and knowledge. </a:t>
            </a:r>
          </a:p>
          <a:p>
            <a:r>
              <a:rPr lang="en-US"/>
              <a:t>Lead by example – children mimic adults.  If they see you reading books, they will most likely develop a love of reading.  If they see you with a phone in your hand all of the time, they will want to copy that too.  They will want to join you in your hobbies and interests.  Be a good example to your children. </a:t>
            </a:r>
          </a:p>
          <a:p>
            <a:r>
              <a:rPr lang="en-US"/>
              <a:t>Listen to them – they may not tell you what they did at school as soon as they come home but when they do, put down your phone, turn off the TV and listen</a:t>
            </a:r>
          </a:p>
          <a:p>
            <a:endParaRPr lang="en-US"/>
          </a:p>
        </p:txBody>
      </p:sp>
    </p:spTree>
    <p:extLst>
      <p:ext uri="{BB962C8B-B14F-4D97-AF65-F5344CB8AC3E}">
        <p14:creationId xmlns:p14="http://schemas.microsoft.com/office/powerpoint/2010/main" val="2180971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33E57-8F6E-8426-02FB-3E993225A108}"/>
              </a:ext>
            </a:extLst>
          </p:cNvPr>
          <p:cNvSpPr>
            <a:spLocks noGrp="1"/>
          </p:cNvSpPr>
          <p:nvPr>
            <p:ph type="title"/>
          </p:nvPr>
        </p:nvSpPr>
        <p:spPr>
          <a:xfrm>
            <a:off x="831793" y="372762"/>
            <a:ext cx="8596668" cy="723557"/>
          </a:xfrm>
        </p:spPr>
        <p:txBody>
          <a:bodyPr/>
          <a:lstStyle/>
          <a:p>
            <a:r>
              <a:rPr lang="en-GB"/>
              <a:t>What did you do at school today? </a:t>
            </a:r>
          </a:p>
        </p:txBody>
      </p:sp>
      <p:sp>
        <p:nvSpPr>
          <p:cNvPr id="3" name="TextBox 2">
            <a:extLst>
              <a:ext uri="{FF2B5EF4-FFF2-40B4-BE49-F238E27FC236}">
                <a16:creationId xmlns:a16="http://schemas.microsoft.com/office/drawing/2014/main" id="{7D5BC542-851E-095C-1DF3-155EB89759FE}"/>
              </a:ext>
            </a:extLst>
          </p:cNvPr>
          <p:cNvSpPr txBox="1"/>
          <p:nvPr/>
        </p:nvSpPr>
        <p:spPr>
          <a:xfrm>
            <a:off x="828071" y="961222"/>
            <a:ext cx="8976087"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600" dirty="0"/>
              <a:t>When asked that question, most children will say 'nothing' or 'I played'.  Many parents also say that when they ask their children who they played with they say 'nobody'.  </a:t>
            </a:r>
          </a:p>
          <a:p>
            <a:pPr marL="285750" indent="-285750">
              <a:buFont typeface="Arial"/>
              <a:buChar char="•"/>
            </a:pPr>
            <a:r>
              <a:rPr lang="en-GB" sz="1600" dirty="0"/>
              <a:t>All of the children are busy all day.  We learn through play so everything that we do is a learning opportunity.  Staff join in with play and we observe.  If we notice any children who are playing by themselves, we will encourage them to join another child (although sometimes children want to play by themselves and that's ok too)</a:t>
            </a:r>
          </a:p>
          <a:p>
            <a:pPr marL="285750" indent="-285750">
              <a:buFont typeface="Arial"/>
              <a:buChar char="•"/>
            </a:pPr>
            <a:r>
              <a:rPr lang="en-GB" sz="1600" dirty="0"/>
              <a:t>Often children have been so busy all day that when you ask what they did they feel overwhelmed and can't remember.  They are also so happy to see you that you are all that they can think about.  </a:t>
            </a:r>
          </a:p>
          <a:p>
            <a:pPr marL="285750" indent="-285750">
              <a:buFont typeface="Arial"/>
              <a:buChar char="•"/>
            </a:pPr>
            <a:r>
              <a:rPr lang="en-GB" sz="1600" dirty="0"/>
              <a:t>Instead of asking them what they did, ask did they have a good day.  On your way home, tell them something that you did today or tell them about someone that you talked to that day.  Before you know it, they'll be telling you all about their day.</a:t>
            </a:r>
          </a:p>
          <a:p>
            <a:pPr marL="285750" indent="-285750">
              <a:buFont typeface="Arial"/>
              <a:buChar char="•"/>
            </a:pPr>
            <a:r>
              <a:rPr lang="en-GB" sz="1600" dirty="0"/>
              <a:t>Have a look at our weekly newsletter.  There is lots of useful information in there about what we're learning about for the week which you could ask the children about.</a:t>
            </a:r>
          </a:p>
          <a:p>
            <a:pPr marL="285750" indent="-285750">
              <a:buFont typeface="Arial"/>
              <a:buChar char="•"/>
            </a:pPr>
            <a:r>
              <a:rPr lang="en-GB" sz="1600" dirty="0"/>
              <a:t>Look on Tapestry – a great prompt for children to tell you about their day.  </a:t>
            </a:r>
          </a:p>
          <a:p>
            <a:pPr marL="285750" indent="-285750">
              <a:buFont typeface="Arial"/>
              <a:buChar char="•"/>
            </a:pPr>
            <a:r>
              <a:rPr lang="en-GB" sz="1600" dirty="0"/>
              <a:t>Home time meltdowns - sometimes children's behaviour deteriorates at home when children start school.  This can be because they are tired from learning new routines, making new friends and working hard at school. Please be patient.  It usually passes within a few weeks.  Do let us know though so we can try to do some extra work on self regulation strategies.    </a:t>
            </a:r>
          </a:p>
        </p:txBody>
      </p:sp>
    </p:spTree>
    <p:extLst>
      <p:ext uri="{BB962C8B-B14F-4D97-AF65-F5344CB8AC3E}">
        <p14:creationId xmlns:p14="http://schemas.microsoft.com/office/powerpoint/2010/main" val="3910621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Reading books</a:t>
            </a:r>
            <a:br>
              <a:rPr lang="en-GB"/>
            </a:br>
            <a:r>
              <a:rPr lang="en-GB" sz="2400">
                <a:solidFill>
                  <a:schemeClr val="tx1"/>
                </a:solidFill>
              </a:rPr>
              <a:t>Children will have access to books online (Bug Club) and a physical reading book</a:t>
            </a:r>
            <a:endParaRPr lang="en-GB"/>
          </a:p>
        </p:txBody>
      </p:sp>
      <p:sp>
        <p:nvSpPr>
          <p:cNvPr id="3" name="Content Placeholder 2"/>
          <p:cNvSpPr>
            <a:spLocks noGrp="1"/>
          </p:cNvSpPr>
          <p:nvPr>
            <p:ph idx="1"/>
          </p:nvPr>
        </p:nvSpPr>
        <p:spPr/>
        <p:txBody>
          <a:bodyPr/>
          <a:lstStyle/>
          <a:p>
            <a:pPr>
              <a:buFont typeface="Wingdings" panose="05000000000000000000" pitchFamily="2" charset="2"/>
              <a:buChar char="§"/>
            </a:pPr>
            <a:r>
              <a:rPr lang="en-GB"/>
              <a:t>Each week we assess which sounds your child knows.  Children should be reading books with sounds and tricky words that they know so we would not allocate books to them if they do not recognise those sounds and/or tricky words yet.  We will constantly reassess and change book allocations accordingly.  </a:t>
            </a:r>
          </a:p>
          <a:p>
            <a:pPr>
              <a:buFont typeface="Wingdings" panose="05000000000000000000" pitchFamily="2" charset="2"/>
              <a:buChar char="§"/>
            </a:pPr>
            <a:r>
              <a:rPr lang="en-GB"/>
              <a:t>We will also be sending a book home from school each week for your child to share with you.  Again, please look at the suggestions at the beginning and end of the book and feel free to re-read the book several times.  The books that we send home will include sounds that your child recognises.  Please continue to play the games on Bug Phonics to learn all of the sounds that we have introduced.  Some children will take longer to learn the sounds.  Please focus on a few sounds at a time.  </a:t>
            </a:r>
          </a:p>
        </p:txBody>
      </p:sp>
    </p:spTree>
    <p:extLst>
      <p:ext uri="{BB962C8B-B14F-4D97-AF65-F5344CB8AC3E}">
        <p14:creationId xmlns:p14="http://schemas.microsoft.com/office/powerpoint/2010/main" val="3536597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Bug Phonics</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04526" y="107608"/>
            <a:ext cx="1152354" cy="1162392"/>
          </a:xfrm>
        </p:spPr>
      </p:pic>
      <p:sp>
        <p:nvSpPr>
          <p:cNvPr id="8" name="TextBox 7"/>
          <p:cNvSpPr txBox="1"/>
          <p:nvPr/>
        </p:nvSpPr>
        <p:spPr>
          <a:xfrm>
            <a:off x="798490" y="1725769"/>
            <a:ext cx="8475512" cy="3323987"/>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1400" dirty="0"/>
              <a:t>Each week we will allocate games to practice sounds that we have introduced that week</a:t>
            </a:r>
          </a:p>
          <a:p>
            <a:pPr marL="285750" indent="-285750">
              <a:buFont typeface="Arial" panose="020B0604020202020204" pitchFamily="34" charset="0"/>
              <a:buChar char="•"/>
            </a:pPr>
            <a:r>
              <a:rPr lang="en-GB" sz="1400" dirty="0"/>
              <a:t>We will also allocate books to practice the sounds that we are learning</a:t>
            </a:r>
          </a:p>
          <a:p>
            <a:pPr marL="285750" indent="-285750">
              <a:buFont typeface="Arial" panose="020B0604020202020204" pitchFamily="34" charset="0"/>
              <a:buChar char="•"/>
            </a:pPr>
            <a:r>
              <a:rPr lang="en-GB" sz="1400" dirty="0"/>
              <a:t>Children should spend around 10 minutes on Bug Phonics each day, either playing a game or reading some of a book.  Please don’t feel that you need to read a whole book all in one go.  Some children will be able to but others may need to read one page at a time.  You know your child best so please go at their pace. </a:t>
            </a:r>
          </a:p>
          <a:p>
            <a:pPr marL="285750" indent="-285750">
              <a:buFont typeface="Arial" panose="020B0604020202020204" pitchFamily="34" charset="0"/>
              <a:buChar char="•"/>
            </a:pPr>
            <a:r>
              <a:rPr lang="en-GB" sz="1400" dirty="0"/>
              <a:t>Look at the first page – there are lots of ideas here for how to read the book such as the sounds that the book will focus on, any tricky words and comprehension. </a:t>
            </a:r>
          </a:p>
          <a:p>
            <a:pPr marL="285750" indent="-285750">
              <a:buFont typeface="Arial" panose="020B0604020202020204" pitchFamily="34" charset="0"/>
              <a:buChar char="•"/>
            </a:pPr>
            <a:r>
              <a:rPr lang="en-GB" sz="1400" b="1" dirty="0"/>
              <a:t>Click on the Bug  for an extra game.</a:t>
            </a:r>
            <a:r>
              <a:rPr lang="en-GB" sz="1400" dirty="0"/>
              <a:t> </a:t>
            </a:r>
          </a:p>
          <a:p>
            <a:pPr marL="285750" indent="-285750">
              <a:buFont typeface="Arial" panose="020B0604020202020204" pitchFamily="34" charset="0"/>
              <a:buChar char="•"/>
            </a:pPr>
            <a:r>
              <a:rPr lang="en-GB" sz="1400" dirty="0"/>
              <a:t>Each book can be re-read several times.  Each time, focus on something different – word reading, comprehension, looking for individual sounds or tricky words etc.  The Reading Framework, published last year, recommends that children should re-read books to increase fluency: </a:t>
            </a:r>
            <a:r>
              <a:rPr lang="en-GB" sz="1400" dirty="0" err="1"/>
              <a:t>‘Re</a:t>
            </a:r>
            <a:r>
              <a:rPr lang="en-GB" sz="1400" dirty="0"/>
              <a:t>-reading a text, therefore, gradually increases the number of words in it that they can read ‘at a glance’.  </a:t>
            </a:r>
          </a:p>
          <a:p>
            <a:pPr marL="285750" indent="-285750">
              <a:buFont typeface="Arial" panose="020B0604020202020204" pitchFamily="34" charset="0"/>
              <a:buChar char="•"/>
            </a:pPr>
            <a:r>
              <a:rPr lang="en-GB" sz="1400" dirty="0"/>
              <a:t>There are further follow-up ideas on the last page of the book.  </a:t>
            </a:r>
          </a:p>
        </p:txBody>
      </p:sp>
    </p:spTree>
    <p:extLst>
      <p:ext uri="{BB962C8B-B14F-4D97-AF65-F5344CB8AC3E}">
        <p14:creationId xmlns:p14="http://schemas.microsoft.com/office/powerpoint/2010/main" val="4278439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11294559" cy="1000259"/>
          </a:xfrm>
        </p:spPr>
        <p:txBody>
          <a:bodyPr>
            <a:normAutofit fontScale="90000"/>
          </a:bodyPr>
          <a:lstStyle/>
          <a:p>
            <a:r>
              <a:rPr lang="en-GB" dirty="0"/>
              <a:t>How you can help with reading/writing at home</a:t>
            </a:r>
          </a:p>
        </p:txBody>
      </p:sp>
      <p:sp>
        <p:nvSpPr>
          <p:cNvPr id="3" name="Text Placeholder 2"/>
          <p:cNvSpPr>
            <a:spLocks noGrp="1"/>
          </p:cNvSpPr>
          <p:nvPr>
            <p:ph type="body" idx="1"/>
          </p:nvPr>
        </p:nvSpPr>
        <p:spPr>
          <a:xfrm>
            <a:off x="677335" y="1609859"/>
            <a:ext cx="8596668" cy="4431503"/>
          </a:xfrm>
        </p:spPr>
        <p:txBody>
          <a:bodyPr>
            <a:normAutofit fontScale="77500" lnSpcReduction="20000"/>
          </a:bodyPr>
          <a:lstStyle/>
          <a:p>
            <a:r>
              <a:rPr lang="en-GB" dirty="0"/>
              <a:t>Give your child plenty of opportunities to write at home: </a:t>
            </a:r>
          </a:p>
          <a:p>
            <a:pPr marL="285750" indent="-285750">
              <a:buFont typeface="Arial" panose="020B0604020202020204" pitchFamily="34" charset="0"/>
              <a:buChar char="•"/>
            </a:pPr>
            <a:r>
              <a:rPr lang="en-GB" dirty="0"/>
              <a:t>Write birthday/Christmas cards</a:t>
            </a:r>
          </a:p>
          <a:p>
            <a:pPr marL="285750" indent="-285750">
              <a:buFont typeface="Arial" panose="020B0604020202020204" pitchFamily="34" charset="0"/>
              <a:buChar char="•"/>
            </a:pPr>
            <a:r>
              <a:rPr lang="en-GB" dirty="0"/>
              <a:t>Ask for help when reading/writing a shopping list</a:t>
            </a:r>
          </a:p>
          <a:p>
            <a:pPr marL="285750" indent="-285750">
              <a:buFont typeface="Arial" panose="020B0604020202020204" pitchFamily="34" charset="0"/>
              <a:buChar char="•"/>
            </a:pPr>
            <a:r>
              <a:rPr lang="en-GB" dirty="0"/>
              <a:t>Write letters to grandparents or friends</a:t>
            </a:r>
          </a:p>
          <a:p>
            <a:pPr marL="285750" indent="-285750">
              <a:buFont typeface="Arial" panose="020B0604020202020204" pitchFamily="34" charset="0"/>
              <a:buChar char="•"/>
            </a:pPr>
            <a:r>
              <a:rPr lang="en-GB" dirty="0"/>
              <a:t>Have notepads, </a:t>
            </a:r>
            <a:r>
              <a:rPr lang="en-GB" dirty="0" err="1"/>
              <a:t>post-it</a:t>
            </a:r>
            <a:r>
              <a:rPr lang="en-GB" dirty="0"/>
              <a:t> notes</a:t>
            </a:r>
          </a:p>
          <a:p>
            <a:pPr marL="285750" indent="-285750">
              <a:buFont typeface="Arial" panose="020B0604020202020204" pitchFamily="34" charset="0"/>
              <a:buChar char="•"/>
            </a:pPr>
            <a:r>
              <a:rPr lang="en-GB" dirty="0"/>
              <a:t>Ask for help to label things (food, toys etc)</a:t>
            </a:r>
          </a:p>
          <a:p>
            <a:pPr marL="285750" indent="-285750">
              <a:buFont typeface="Arial" panose="020B0604020202020204" pitchFamily="34" charset="0"/>
              <a:buChar char="•"/>
            </a:pPr>
            <a:r>
              <a:rPr lang="en-GB" dirty="0"/>
              <a:t>Magnetic boards and magnetic letters</a:t>
            </a:r>
          </a:p>
          <a:p>
            <a:pPr marL="285750" indent="-285750">
              <a:buFont typeface="Arial" panose="020B0604020202020204" pitchFamily="34" charset="0"/>
              <a:buChar char="•"/>
            </a:pPr>
            <a:r>
              <a:rPr lang="en-GB" dirty="0"/>
              <a:t>Phonics games to practice segmenting (listening for the sounds in words)</a:t>
            </a:r>
          </a:p>
          <a:p>
            <a:pPr marL="285750" indent="-285750">
              <a:buFont typeface="Arial" panose="020B0604020202020204" pitchFamily="34" charset="0"/>
              <a:buChar char="•"/>
            </a:pPr>
            <a:r>
              <a:rPr lang="en-GB" dirty="0"/>
              <a:t>Read and write in front of them – children will always copy grown ups</a:t>
            </a:r>
          </a:p>
          <a:p>
            <a:pPr marL="285750" indent="-285750">
              <a:buFont typeface="Arial" panose="020B0604020202020204" pitchFamily="34" charset="0"/>
              <a:buChar char="•"/>
            </a:pPr>
            <a:r>
              <a:rPr lang="en-GB" dirty="0"/>
              <a:t>Don’t correct phonetic spelling.  If your child has written bread as ‘bred’, that is phonetically correct.  There is plenty of time for learning spellings later on.  Your child may not be able to hear all of the sounds in a word yet so they may write the word bread as ‘bed’ ‘bd’ or ‘b’.  If they can’t hear all of the sounds, try saying them together.  Hold up 3 fingers, let’s see if we can hear 3 sounds in this word.  </a:t>
            </a:r>
          </a:p>
          <a:p>
            <a:pPr marL="285750" indent="-285750">
              <a:buFont typeface="Arial" panose="020B0604020202020204" pitchFamily="34" charset="0"/>
              <a:buChar char="•"/>
            </a:pPr>
            <a:r>
              <a:rPr lang="en-GB" dirty="0"/>
              <a:t>Lots of praise for having a go at reading and writing!</a:t>
            </a:r>
          </a:p>
          <a:p>
            <a:pPr marL="285750" indent="-285750">
              <a:buFont typeface="Arial" panose="020B0604020202020204" pitchFamily="34" charset="0"/>
              <a:buChar char="•"/>
            </a:pPr>
            <a:r>
              <a:rPr lang="en-GB" dirty="0"/>
              <a:t>Try to encourage correct letter formation and capitals only at the beginning of a sentence or for names.  It is very difficult to ‘unteach’ incorrect letter formation.  </a:t>
            </a:r>
          </a:p>
        </p:txBody>
      </p:sp>
    </p:spTree>
    <p:extLst>
      <p:ext uri="{BB962C8B-B14F-4D97-AF65-F5344CB8AC3E}">
        <p14:creationId xmlns:p14="http://schemas.microsoft.com/office/powerpoint/2010/main" val="3552296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Molly Wright: How Every Child Can Thrive by Five | TED">
            <a:hlinkClick r:id="" action="ppaction://media"/>
            <a:extLst>
              <a:ext uri="{FF2B5EF4-FFF2-40B4-BE49-F238E27FC236}">
                <a16:creationId xmlns:a16="http://schemas.microsoft.com/office/drawing/2014/main" id="{6C37D7B2-BA0D-A2A7-35B7-607020590320}"/>
              </a:ext>
            </a:extLst>
          </p:cNvPr>
          <p:cNvPicPr>
            <a:picLocks noRot="1" noChangeAspect="1"/>
          </p:cNvPicPr>
          <p:nvPr>
            <a:videoFile r:link="rId1"/>
          </p:nvPr>
        </p:nvPicPr>
        <p:blipFill>
          <a:blip r:embed="rId3"/>
          <a:stretch>
            <a:fillRect/>
          </a:stretch>
        </p:blipFill>
        <p:spPr>
          <a:xfrm>
            <a:off x="493281" y="353291"/>
            <a:ext cx="10957646" cy="6151417"/>
          </a:xfrm>
          <a:prstGeom prst="rect">
            <a:avLst/>
          </a:prstGeom>
        </p:spPr>
      </p:pic>
    </p:spTree>
    <p:extLst>
      <p:ext uri="{BB962C8B-B14F-4D97-AF65-F5344CB8AC3E}">
        <p14:creationId xmlns:p14="http://schemas.microsoft.com/office/powerpoint/2010/main" val="85745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BC78D-862C-1928-DA55-2D020486F89A}"/>
              </a:ext>
            </a:extLst>
          </p:cNvPr>
          <p:cNvSpPr>
            <a:spLocks noGrp="1"/>
          </p:cNvSpPr>
          <p:nvPr>
            <p:ph type="title"/>
          </p:nvPr>
        </p:nvSpPr>
        <p:spPr/>
        <p:txBody>
          <a:bodyPr/>
          <a:lstStyle/>
          <a:p>
            <a:r>
              <a:rPr lang="en-GB" dirty="0"/>
              <a:t>Please keep in touch </a:t>
            </a:r>
          </a:p>
        </p:txBody>
      </p:sp>
      <p:sp>
        <p:nvSpPr>
          <p:cNvPr id="3" name="Content Placeholder 2">
            <a:extLst>
              <a:ext uri="{FF2B5EF4-FFF2-40B4-BE49-F238E27FC236}">
                <a16:creationId xmlns:a16="http://schemas.microsoft.com/office/drawing/2014/main" id="{23B67F9E-DABC-BEC9-A744-9773722E34A1}"/>
              </a:ext>
            </a:extLst>
          </p:cNvPr>
          <p:cNvSpPr>
            <a:spLocks noGrp="1"/>
          </p:cNvSpPr>
          <p:nvPr>
            <p:ph idx="1"/>
          </p:nvPr>
        </p:nvSpPr>
        <p:spPr>
          <a:xfrm>
            <a:off x="677334" y="1460373"/>
            <a:ext cx="8596668" cy="4580989"/>
          </a:xfrm>
        </p:spPr>
        <p:txBody>
          <a:bodyPr vert="horz" lIns="91440" tIns="45720" rIns="91440" bIns="45720" rtlCol="0" anchor="t">
            <a:normAutofit/>
          </a:bodyPr>
          <a:lstStyle/>
          <a:p>
            <a:r>
              <a:rPr lang="en-GB" dirty="0"/>
              <a:t>Please let us know if there are any changes in circumstances at home that may affect your child i.e. mum is away all week for work, a death or illness in the family etc. </a:t>
            </a:r>
            <a:endParaRPr lang="en-US" dirty="0"/>
          </a:p>
          <a:p>
            <a:r>
              <a:rPr lang="en-GB" dirty="0"/>
              <a:t>Come and talk to us if you have any questions or concerns.  At pick up is the best time to talk as we are usually busy trying to settle the children in the mornings and start phonics.  Or you can email the office with your question or to arrange a meeting or phone call.  Do not send messages on Tapestry if you want a quick reply.  We don't have time to check messages during the day.  If you email the office, Mrs Turner will make sure that we get urgent messages.</a:t>
            </a:r>
          </a:p>
          <a:p>
            <a:r>
              <a:rPr lang="en-GB" dirty="0"/>
              <a:t>Tea time - if your child isn't going to tea time or another after school club, please let us know (either when you drop off in the morning or email school).  We are not on the tea time WhatsApp group so do not see their messages.    </a:t>
            </a:r>
          </a:p>
        </p:txBody>
      </p:sp>
    </p:spTree>
    <p:extLst>
      <p:ext uri="{BB962C8B-B14F-4D97-AF65-F5344CB8AC3E}">
        <p14:creationId xmlns:p14="http://schemas.microsoft.com/office/powerpoint/2010/main" val="22351607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FDF75EB94623419AC17C9163DED7FC" ma:contentTypeVersion="18" ma:contentTypeDescription="Create a new document." ma:contentTypeScope="" ma:versionID="52adbf37d6784b8811e980ffe1871073">
  <xsd:schema xmlns:xsd="http://www.w3.org/2001/XMLSchema" xmlns:xs="http://www.w3.org/2001/XMLSchema" xmlns:p="http://schemas.microsoft.com/office/2006/metadata/properties" xmlns:ns2="c47be1fe-6370-49e1-9c7a-e0122d65f79c" xmlns:ns3="b0c5f347-5a21-45e3-9972-c1083cbe9c66" targetNamespace="http://schemas.microsoft.com/office/2006/metadata/properties" ma:root="true" ma:fieldsID="67fe388aacacb0caed6cbaf19c78f019" ns2:_="" ns3:_="">
    <xsd:import namespace="c47be1fe-6370-49e1-9c7a-e0122d65f79c"/>
    <xsd:import namespace="b0c5f347-5a21-45e3-9972-c1083cbe9c6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7be1fe-6370-49e1-9c7a-e0122d65f7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f3237ec-b8bc-4c1d-830f-8c11d42a54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c5f347-5a21-45e3-9972-c1083cbe9c6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6cb97ce-3fb1-4988-aae4-3bf59854ef31}" ma:internalName="TaxCatchAll" ma:showField="CatchAllData" ma:web="b0c5f347-5a21-45e3-9972-c1083cbe9c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b0c5f347-5a21-45e3-9972-c1083cbe9c66">
      <UserInfo>
        <DisplayName/>
        <AccountId xsi:nil="true"/>
        <AccountType/>
      </UserInfo>
    </SharedWithUsers>
    <lcf76f155ced4ddcb4097134ff3c332f xmlns="c47be1fe-6370-49e1-9c7a-e0122d65f79c">
      <Terms xmlns="http://schemas.microsoft.com/office/infopath/2007/PartnerControls"/>
    </lcf76f155ced4ddcb4097134ff3c332f>
    <TaxCatchAll xmlns="b0c5f347-5a21-45e3-9972-c1083cbe9c6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1D8CF2-A8BA-4BCC-BD83-A0E9E506A1DA}">
  <ds:schemaRefs>
    <ds:schemaRef ds:uri="b0c5f347-5a21-45e3-9972-c1083cbe9c66"/>
    <ds:schemaRef ds:uri="c47be1fe-6370-49e1-9c7a-e0122d65f7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F777714-46FA-47AD-9D1F-78AAB1520C73}">
  <ds:schemaRefs>
    <ds:schemaRef ds:uri="http://purl.org/dc/dcmitype/"/>
    <ds:schemaRef ds:uri="http://purl.org/dc/terms/"/>
    <ds:schemaRef ds:uri="b0c5f347-5a21-45e3-9972-c1083cbe9c66"/>
    <ds:schemaRef ds:uri="http://purl.org/dc/elements/1.1/"/>
    <ds:schemaRef ds:uri="http://schemas.microsoft.com/office/infopath/2007/PartnerControls"/>
    <ds:schemaRef ds:uri="c47be1fe-6370-49e1-9c7a-e0122d65f79c"/>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0977196B-7319-4DD2-B69B-9B790CC7951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2115</Words>
  <Application>Microsoft Office PowerPoint</Application>
  <PresentationFormat>Widescreen</PresentationFormat>
  <Paragraphs>126</Paragraphs>
  <Slides>12</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Arial</vt:lpstr>
      <vt:lpstr>Trebuchet MS</vt:lpstr>
      <vt:lpstr>Wingdings</vt:lpstr>
      <vt:lpstr>Wingdings 3</vt:lpstr>
      <vt:lpstr>Facet</vt:lpstr>
      <vt:lpstr>Welcome to Reception at Tylers Green First School</vt:lpstr>
      <vt:lpstr>PowerPoint Presentation</vt:lpstr>
      <vt:lpstr>PowerPoint Presentation</vt:lpstr>
      <vt:lpstr>Our topics</vt:lpstr>
      <vt:lpstr>Bits and Bobs</vt:lpstr>
      <vt:lpstr>How to help your child be successful in school</vt:lpstr>
      <vt:lpstr>What did you do at school today? </vt:lpstr>
      <vt:lpstr>Reading books Children will have access to books online (Bug Club) and a physical reading book</vt:lpstr>
      <vt:lpstr>Bug Phonics</vt:lpstr>
      <vt:lpstr>How you can help with reading/writing at home</vt:lpstr>
      <vt:lpstr>PowerPoint Presentation</vt:lpstr>
      <vt:lpstr>Please keep in touch 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 at Tylers Green First School</dc:title>
  <dc:creator>Caroline Hamilton</dc:creator>
  <cp:lastModifiedBy>C Hamilton</cp:lastModifiedBy>
  <cp:revision>156</cp:revision>
  <dcterms:created xsi:type="dcterms:W3CDTF">2022-10-18T08:43:21Z</dcterms:created>
  <dcterms:modified xsi:type="dcterms:W3CDTF">2025-10-03T10:25:43Z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0x01010058FDF75EB94623419AC17C9163DED7FC</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