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7" r:id="rId4"/>
    <p:sldId id="270" r:id="rId5"/>
    <p:sldId id="257" r:id="rId6"/>
    <p:sldId id="258" r:id="rId7"/>
    <p:sldId id="259" r:id="rId8"/>
    <p:sldId id="260" r:id="rId9"/>
    <p:sldId id="261" r:id="rId10"/>
    <p:sldId id="262" r:id="rId11"/>
    <p:sldId id="265" r:id="rId12"/>
    <p:sldId id="263" r:id="rId13"/>
    <p:sldId id="264"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698406-4EC5-358E-E67D-45B6F15FC730}" v="54" dt="2024-10-11T07:47:23.3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7.xml"/><Relationship Id="rId1" Type="http://schemas.openxmlformats.org/officeDocument/2006/relationships/video" Target="https://www.youtube.com/embed/aISXCw0Pi94?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6154" y="2404531"/>
            <a:ext cx="8565426" cy="1646302"/>
          </a:xfrm>
        </p:spPr>
        <p:txBody>
          <a:bodyPr/>
          <a:lstStyle/>
          <a:p>
            <a:r>
              <a:rPr lang="en-GB" dirty="0"/>
              <a:t>Welcome to Reception at </a:t>
            </a:r>
            <a:r>
              <a:rPr lang="en-GB" dirty="0" err="1"/>
              <a:t>Tylers</a:t>
            </a:r>
            <a:r>
              <a:rPr lang="en-GB" dirty="0"/>
              <a:t> Green First School</a:t>
            </a:r>
          </a:p>
        </p:txBody>
      </p:sp>
    </p:spTree>
    <p:extLst>
      <p:ext uri="{BB962C8B-B14F-4D97-AF65-F5344CB8AC3E}">
        <p14:creationId xmlns:p14="http://schemas.microsoft.com/office/powerpoint/2010/main" val="151235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2682"/>
          </a:xfrm>
        </p:spPr>
        <p:txBody>
          <a:bodyPr/>
          <a:lstStyle/>
          <a:p>
            <a:r>
              <a:rPr lang="en-GB" dirty="0"/>
              <a:t>How we teach writing</a:t>
            </a:r>
          </a:p>
        </p:txBody>
      </p:sp>
      <p:sp>
        <p:nvSpPr>
          <p:cNvPr id="3" name="TextBox 2"/>
          <p:cNvSpPr txBox="1"/>
          <p:nvPr/>
        </p:nvSpPr>
        <p:spPr>
          <a:xfrm>
            <a:off x="785611" y="1468192"/>
            <a:ext cx="8615966" cy="4247317"/>
          </a:xfrm>
          <a:prstGeom prst="rect">
            <a:avLst/>
          </a:prstGeom>
          <a:noFill/>
        </p:spPr>
        <p:txBody>
          <a:bodyPr wrap="square" rtlCol="0">
            <a:spAutoFit/>
          </a:bodyPr>
          <a:lstStyle/>
          <a:p>
            <a:r>
              <a:rPr lang="en-GB" dirty="0"/>
              <a:t>From January we begin more formal writing lessons each week: </a:t>
            </a:r>
          </a:p>
          <a:p>
            <a:pPr marL="285750" indent="-285750">
              <a:buFont typeface="Arial" panose="020B0604020202020204" pitchFamily="34" charset="0"/>
              <a:buChar char="•"/>
            </a:pPr>
            <a:r>
              <a:rPr lang="en-GB" dirty="0"/>
              <a:t>We usually start by reading a book related to our topic or a Bug Phonics book.  </a:t>
            </a:r>
          </a:p>
          <a:p>
            <a:pPr marL="285750" indent="-285750">
              <a:buFont typeface="Arial" panose="020B0604020202020204" pitchFamily="34" charset="0"/>
              <a:buChar char="•"/>
            </a:pPr>
            <a:r>
              <a:rPr lang="en-GB" dirty="0"/>
              <a:t>The book will then lead to a writing opportunity.  For example, when reading ‘The Hedgehogs Balloon’ we then think of words to describe the noise that a balloon makes when it bursts.  </a:t>
            </a:r>
          </a:p>
          <a:p>
            <a:pPr marL="285750" indent="-285750">
              <a:buFont typeface="Arial" panose="020B0604020202020204" pitchFamily="34" charset="0"/>
              <a:buChar char="•"/>
            </a:pPr>
            <a:r>
              <a:rPr lang="en-GB" dirty="0" err="1"/>
              <a:t>Childrens</a:t>
            </a:r>
            <a:r>
              <a:rPr lang="en-GB" dirty="0"/>
              <a:t> writing ability varies hugely in Reception.  Some children are beginning to write simple sentences and others are not hearing any sounds in words.  We will always teach to your </a:t>
            </a:r>
            <a:r>
              <a:rPr lang="en-GB" dirty="0" err="1"/>
              <a:t>childs</a:t>
            </a:r>
            <a:r>
              <a:rPr lang="en-GB" dirty="0"/>
              <a:t> ability.  </a:t>
            </a:r>
          </a:p>
          <a:p>
            <a:pPr marL="285750" indent="-285750">
              <a:buFont typeface="Arial" panose="020B0604020202020204" pitchFamily="34" charset="0"/>
              <a:buChar char="•"/>
            </a:pPr>
            <a:r>
              <a:rPr lang="en-GB" dirty="0"/>
              <a:t>For each word, we encourage children to hear 3 sounds (beginning, middle and end).  As they become more confident we encourage them to listen for more sounds. </a:t>
            </a:r>
          </a:p>
          <a:p>
            <a:pPr marL="285750" indent="-285750">
              <a:buFont typeface="Arial" panose="020B0604020202020204" pitchFamily="34" charset="0"/>
              <a:buChar char="•"/>
            </a:pPr>
            <a:r>
              <a:rPr lang="en-GB" dirty="0"/>
              <a:t>We use prompts on the table so children can look at correct letter formation and find tricky words to ensure correct spellings. </a:t>
            </a:r>
          </a:p>
          <a:p>
            <a:pPr marL="285750" indent="-285750">
              <a:buFont typeface="Arial" panose="020B0604020202020204" pitchFamily="34" charset="0"/>
              <a:buChar char="•"/>
            </a:pPr>
            <a:r>
              <a:rPr lang="en-GB" dirty="0"/>
              <a:t>Our aim, by the end of the year, is for all of the children to be able to write sentences independently.  </a:t>
            </a:r>
          </a:p>
        </p:txBody>
      </p:sp>
    </p:spTree>
    <p:extLst>
      <p:ext uri="{BB962C8B-B14F-4D97-AF65-F5344CB8AC3E}">
        <p14:creationId xmlns:p14="http://schemas.microsoft.com/office/powerpoint/2010/main" val="434874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000259"/>
          </a:xfrm>
        </p:spPr>
        <p:txBody>
          <a:bodyPr/>
          <a:lstStyle/>
          <a:p>
            <a:r>
              <a:rPr lang="en-GB" dirty="0"/>
              <a:t>How you can help at home</a:t>
            </a:r>
          </a:p>
        </p:txBody>
      </p:sp>
      <p:sp>
        <p:nvSpPr>
          <p:cNvPr id="3" name="Text Placeholder 2"/>
          <p:cNvSpPr>
            <a:spLocks noGrp="1"/>
          </p:cNvSpPr>
          <p:nvPr>
            <p:ph type="body" idx="1"/>
          </p:nvPr>
        </p:nvSpPr>
        <p:spPr>
          <a:xfrm>
            <a:off x="677335" y="1609859"/>
            <a:ext cx="8596668" cy="4431503"/>
          </a:xfrm>
        </p:spPr>
        <p:txBody>
          <a:bodyPr>
            <a:normAutofit fontScale="77500" lnSpcReduction="20000"/>
          </a:bodyPr>
          <a:lstStyle/>
          <a:p>
            <a:r>
              <a:rPr lang="en-GB" dirty="0"/>
              <a:t>Give your child plenty of opportunities to write at home: </a:t>
            </a:r>
          </a:p>
          <a:p>
            <a:pPr marL="285750" indent="-285750">
              <a:buFont typeface="Arial" panose="020B0604020202020204" pitchFamily="34" charset="0"/>
              <a:buChar char="•"/>
            </a:pPr>
            <a:r>
              <a:rPr lang="en-GB" dirty="0"/>
              <a:t>Write birthday/Christmas cards</a:t>
            </a:r>
          </a:p>
          <a:p>
            <a:pPr marL="285750" indent="-285750">
              <a:buFont typeface="Arial" panose="020B0604020202020204" pitchFamily="34" charset="0"/>
              <a:buChar char="•"/>
            </a:pPr>
            <a:r>
              <a:rPr lang="en-GB" dirty="0"/>
              <a:t>Ask for help when writing a shopping list</a:t>
            </a:r>
          </a:p>
          <a:p>
            <a:pPr marL="285750" indent="-285750">
              <a:buFont typeface="Arial" panose="020B0604020202020204" pitchFamily="34" charset="0"/>
              <a:buChar char="•"/>
            </a:pPr>
            <a:r>
              <a:rPr lang="en-GB" dirty="0"/>
              <a:t>Write letters to grandparents or friends</a:t>
            </a:r>
          </a:p>
          <a:p>
            <a:pPr marL="285750" indent="-285750">
              <a:buFont typeface="Arial" panose="020B0604020202020204" pitchFamily="34" charset="0"/>
              <a:buChar char="•"/>
            </a:pPr>
            <a:r>
              <a:rPr lang="en-GB" dirty="0"/>
              <a:t>Have notepads, post-it notes</a:t>
            </a:r>
          </a:p>
          <a:p>
            <a:pPr marL="285750" indent="-285750">
              <a:buFont typeface="Arial" panose="020B0604020202020204" pitchFamily="34" charset="0"/>
              <a:buChar char="•"/>
            </a:pPr>
            <a:r>
              <a:rPr lang="en-GB" dirty="0"/>
              <a:t>Ask for help to label things (food, toys </a:t>
            </a:r>
            <a:r>
              <a:rPr lang="en-GB" dirty="0" err="1"/>
              <a:t>etc</a:t>
            </a:r>
            <a:r>
              <a:rPr lang="en-GB" dirty="0"/>
              <a:t>)</a:t>
            </a:r>
          </a:p>
          <a:p>
            <a:pPr marL="285750" indent="-285750">
              <a:buFont typeface="Arial" panose="020B0604020202020204" pitchFamily="34" charset="0"/>
              <a:buChar char="•"/>
            </a:pPr>
            <a:r>
              <a:rPr lang="en-GB" dirty="0"/>
              <a:t>Magnetic boards and magnetic letters</a:t>
            </a:r>
          </a:p>
          <a:p>
            <a:pPr marL="285750" indent="-285750">
              <a:buFont typeface="Arial" panose="020B0604020202020204" pitchFamily="34" charset="0"/>
              <a:buChar char="•"/>
            </a:pPr>
            <a:r>
              <a:rPr lang="en-GB" dirty="0"/>
              <a:t>Phonics games to practice segmenting (listening for the sounds in words)</a:t>
            </a:r>
          </a:p>
          <a:p>
            <a:pPr marL="285750" indent="-285750">
              <a:buFont typeface="Arial" panose="020B0604020202020204" pitchFamily="34" charset="0"/>
              <a:buChar char="•"/>
            </a:pPr>
            <a:r>
              <a:rPr lang="en-GB" dirty="0"/>
              <a:t>Write in front of them – children will always copy grown ups</a:t>
            </a:r>
          </a:p>
          <a:p>
            <a:pPr marL="285750" indent="-285750">
              <a:buFont typeface="Arial" panose="020B0604020202020204" pitchFamily="34" charset="0"/>
              <a:buChar char="•"/>
            </a:pPr>
            <a:r>
              <a:rPr lang="en-GB" dirty="0"/>
              <a:t>Don’t correct phonetic spelling.  If your child has written bread as ‘bred’, that is phonetically correct.  There is plenty of time for learning spellings later on.  Your child may not be able to hear all of the sounds in a word yet so they may write the word bread as ‘bed’ ‘</a:t>
            </a:r>
            <a:r>
              <a:rPr lang="en-GB" dirty="0" err="1"/>
              <a:t>bd</a:t>
            </a:r>
            <a:r>
              <a:rPr lang="en-GB" dirty="0"/>
              <a:t>’ or ‘b’.  If they can’t hear all of the sounds, try saying them together.  Hold up 3 fingers, let’s see if we can hear 3 sounds in this word.  </a:t>
            </a:r>
          </a:p>
          <a:p>
            <a:pPr marL="285750" indent="-285750">
              <a:buFont typeface="Arial" panose="020B0604020202020204" pitchFamily="34" charset="0"/>
              <a:buChar char="•"/>
            </a:pPr>
            <a:r>
              <a:rPr lang="en-GB" dirty="0"/>
              <a:t>Lots of praise for having a go at writing!</a:t>
            </a:r>
          </a:p>
          <a:p>
            <a:pPr marL="285750" indent="-285750">
              <a:buFont typeface="Arial" panose="020B0604020202020204" pitchFamily="34" charset="0"/>
              <a:buChar char="•"/>
            </a:pPr>
            <a:r>
              <a:rPr lang="en-GB" dirty="0"/>
              <a:t>Try to encourage correct letter formation and capitals only at the beginning of a sentence or for names.  It is very difficult to ‘</a:t>
            </a:r>
            <a:r>
              <a:rPr lang="en-GB" dirty="0" err="1"/>
              <a:t>unteach</a:t>
            </a:r>
            <a:r>
              <a:rPr lang="en-GB" dirty="0"/>
              <a:t>’ incorrect letter formation.  </a:t>
            </a:r>
          </a:p>
        </p:txBody>
      </p:sp>
    </p:spTree>
    <p:extLst>
      <p:ext uri="{BB962C8B-B14F-4D97-AF65-F5344CB8AC3E}">
        <p14:creationId xmlns:p14="http://schemas.microsoft.com/office/powerpoint/2010/main" val="3552296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5561"/>
          </a:xfrm>
        </p:spPr>
        <p:txBody>
          <a:bodyPr/>
          <a:lstStyle/>
          <a:p>
            <a:r>
              <a:rPr lang="en-GB" dirty="0"/>
              <a:t>Maths</a:t>
            </a:r>
          </a:p>
        </p:txBody>
      </p:sp>
      <p:sp>
        <p:nvSpPr>
          <p:cNvPr id="3" name="TextBox 2"/>
          <p:cNvSpPr txBox="1"/>
          <p:nvPr/>
        </p:nvSpPr>
        <p:spPr>
          <a:xfrm>
            <a:off x="798490" y="1365161"/>
            <a:ext cx="8847786" cy="3970318"/>
          </a:xfrm>
          <a:prstGeom prst="rect">
            <a:avLst/>
          </a:prstGeom>
          <a:noFill/>
        </p:spPr>
        <p:txBody>
          <a:bodyPr wrap="square" rtlCol="0">
            <a:spAutoFit/>
          </a:bodyPr>
          <a:lstStyle/>
          <a:p>
            <a:r>
              <a:rPr lang="en-GB" sz="1400" dirty="0"/>
              <a:t>Mastering maths means pupils of all ages acquiring a deep, long-term, secure and adaptable understanding of the subject. The phrase ‘teaching for mastery’ describes the elements of classroom practice and school organisation that combine to give pupils the best chances of mastering maths. Achieving mastery means acquiring a solid enough understanding of the maths that’s been taught to enable pupils to move on to more advanced material.</a:t>
            </a:r>
          </a:p>
          <a:p>
            <a:endParaRPr lang="en-GB" sz="1400" dirty="0"/>
          </a:p>
          <a:p>
            <a:r>
              <a:rPr lang="en-GB" sz="1400" dirty="0"/>
              <a:t>Concrete – using physical objects to solve mathematical problems </a:t>
            </a:r>
          </a:p>
          <a:p>
            <a:r>
              <a:rPr lang="en-GB" sz="1400" dirty="0"/>
              <a:t>Pictorial – using drawings to solve mathematical problems</a:t>
            </a:r>
          </a:p>
          <a:p>
            <a:r>
              <a:rPr lang="en-GB" sz="1400" dirty="0"/>
              <a:t>Abstract – solving maths problems using only numbers</a:t>
            </a:r>
          </a:p>
          <a:p>
            <a:endParaRPr lang="en-GB" sz="1400" dirty="0"/>
          </a:p>
          <a:p>
            <a:r>
              <a:rPr lang="en-GB" sz="1400" dirty="0"/>
              <a:t>In school we teach one number each week.  We usually start the week by watching the Numberblocks episode related to the number.  Whilst focusing on each number we will be: </a:t>
            </a:r>
          </a:p>
          <a:p>
            <a:pPr marL="285750" indent="-285750">
              <a:buFont typeface="Arial" panose="020B0604020202020204" pitchFamily="34" charset="0"/>
              <a:buChar char="•"/>
            </a:pPr>
            <a:r>
              <a:rPr lang="en-GB" sz="1400" dirty="0"/>
              <a:t>Learning to recognise and write the number</a:t>
            </a:r>
          </a:p>
          <a:p>
            <a:pPr marL="285750" indent="-285750">
              <a:buFont typeface="Arial" panose="020B0604020202020204" pitchFamily="34" charset="0"/>
              <a:buChar char="•"/>
            </a:pPr>
            <a:r>
              <a:rPr lang="en-GB" sz="1400" dirty="0"/>
              <a:t>Finding different ways to make that number (addition and subtraction)</a:t>
            </a:r>
          </a:p>
          <a:p>
            <a:pPr marL="285750" indent="-285750">
              <a:buFont typeface="Arial" panose="020B0604020202020204" pitchFamily="34" charset="0"/>
              <a:buChar char="•"/>
            </a:pPr>
            <a:r>
              <a:rPr lang="en-GB" sz="1400" dirty="0"/>
              <a:t>Looking at shapes with that number of sides, corners or points and finding them in the environment</a:t>
            </a:r>
          </a:p>
          <a:p>
            <a:pPr marL="285750" indent="-285750">
              <a:buFont typeface="Arial" panose="020B0604020202020204" pitchFamily="34" charset="0"/>
              <a:buChar char="•"/>
            </a:pPr>
            <a:r>
              <a:rPr lang="en-GB" sz="1400" dirty="0"/>
              <a:t>Our maths activities are often outside and we use natural resources such as conkers, pine cones and stones to make representations of numbers.  </a:t>
            </a:r>
          </a:p>
          <a:p>
            <a:pPr marL="285750" indent="-285750">
              <a:buFont typeface="Arial" panose="020B0604020202020204" pitchFamily="34" charset="0"/>
              <a:buChar char="•"/>
            </a:pPr>
            <a:r>
              <a:rPr lang="en-GB" sz="1400" dirty="0"/>
              <a:t>As the year goes on, we will begin doubling, halving, sharing and problem solving</a:t>
            </a:r>
          </a:p>
        </p:txBody>
      </p:sp>
    </p:spTree>
    <p:extLst>
      <p:ext uri="{BB962C8B-B14F-4D97-AF65-F5344CB8AC3E}">
        <p14:creationId xmlns:p14="http://schemas.microsoft.com/office/powerpoint/2010/main" val="565911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2834"/>
          </a:xfrm>
        </p:spPr>
        <p:txBody>
          <a:bodyPr/>
          <a:lstStyle/>
          <a:p>
            <a:r>
              <a:rPr lang="en-GB" dirty="0"/>
              <a:t>Our maths resources</a:t>
            </a:r>
          </a:p>
        </p:txBody>
      </p:sp>
      <p:pic>
        <p:nvPicPr>
          <p:cNvPr id="3074" name="Picture 2" descr="https://cdn.images.fecom-media.com/FE00012165/images/HE1671890_182962-HOP-MTH-P01.jpg?width=578&amp;height=578&amp;scale=UpscaleCanvas&amp;anchor=Middle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296" y="1200140"/>
            <a:ext cx="2877708" cy="287770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See the source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5597" y="609600"/>
            <a:ext cx="2468405" cy="246840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s://cdn.images.fecom-media.com/FE00011428/images/HE1600080_168307-HOP-MTH-I01.jpg?width=578&amp;height=578&amp;scale=UpscaleCanvas&amp;anchor=MiddleCen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59418" y="4159876"/>
            <a:ext cx="2366337" cy="2366338"/>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See the source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2338" y="1130993"/>
            <a:ext cx="2434218" cy="243421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484380" y="3835880"/>
            <a:ext cx="2220412" cy="369332"/>
          </a:xfrm>
          <a:prstGeom prst="rect">
            <a:avLst/>
          </a:prstGeom>
          <a:noFill/>
        </p:spPr>
        <p:txBody>
          <a:bodyPr wrap="square" rtlCol="0">
            <a:spAutoFit/>
          </a:bodyPr>
          <a:lstStyle/>
          <a:p>
            <a:r>
              <a:rPr lang="en-GB" dirty="0"/>
              <a:t>Numicon</a:t>
            </a:r>
          </a:p>
        </p:txBody>
      </p:sp>
      <p:sp>
        <p:nvSpPr>
          <p:cNvPr id="4" name="TextBox 3"/>
          <p:cNvSpPr txBox="1"/>
          <p:nvPr/>
        </p:nvSpPr>
        <p:spPr>
          <a:xfrm>
            <a:off x="4675032" y="3195880"/>
            <a:ext cx="1725769" cy="369332"/>
          </a:xfrm>
          <a:prstGeom prst="rect">
            <a:avLst/>
          </a:prstGeom>
          <a:noFill/>
        </p:spPr>
        <p:txBody>
          <a:bodyPr wrap="square" rtlCol="0">
            <a:spAutoFit/>
          </a:bodyPr>
          <a:lstStyle/>
          <a:p>
            <a:r>
              <a:rPr lang="en-GB" dirty="0" err="1"/>
              <a:t>Rekenrek</a:t>
            </a:r>
            <a:endParaRPr lang="en-GB" dirty="0"/>
          </a:p>
        </p:txBody>
      </p:sp>
      <p:sp>
        <p:nvSpPr>
          <p:cNvPr id="5" name="TextBox 4"/>
          <p:cNvSpPr txBox="1"/>
          <p:nvPr/>
        </p:nvSpPr>
        <p:spPr>
          <a:xfrm>
            <a:off x="7340958" y="3197799"/>
            <a:ext cx="1584101" cy="369332"/>
          </a:xfrm>
          <a:prstGeom prst="rect">
            <a:avLst/>
          </a:prstGeom>
          <a:noFill/>
        </p:spPr>
        <p:txBody>
          <a:bodyPr wrap="square" rtlCol="0">
            <a:spAutoFit/>
          </a:bodyPr>
          <a:lstStyle/>
          <a:p>
            <a:r>
              <a:rPr lang="en-GB" dirty="0"/>
              <a:t>Tens frame</a:t>
            </a:r>
          </a:p>
        </p:txBody>
      </p:sp>
      <p:sp>
        <p:nvSpPr>
          <p:cNvPr id="6" name="TextBox 5"/>
          <p:cNvSpPr txBox="1"/>
          <p:nvPr/>
        </p:nvSpPr>
        <p:spPr>
          <a:xfrm>
            <a:off x="8628845" y="5915241"/>
            <a:ext cx="2253497" cy="369332"/>
          </a:xfrm>
          <a:prstGeom prst="rect">
            <a:avLst/>
          </a:prstGeom>
          <a:noFill/>
        </p:spPr>
        <p:txBody>
          <a:bodyPr wrap="square" rtlCol="0">
            <a:spAutoFit/>
          </a:bodyPr>
          <a:lstStyle/>
          <a:p>
            <a:r>
              <a:rPr lang="en-GB" dirty="0"/>
              <a:t>Counting beads</a:t>
            </a:r>
          </a:p>
        </p:txBody>
      </p:sp>
      <p:pic>
        <p:nvPicPr>
          <p:cNvPr id="3082" name="Picture 10" descr="Jumbo Number Pebble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9747" y="3745600"/>
            <a:ext cx="2171700" cy="2171701"/>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Sorting Bowls Pack of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3817" y="4159876"/>
            <a:ext cx="2171700" cy="2171701"/>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Three Bear Family® Counter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64103" y="3565212"/>
            <a:ext cx="1899057" cy="1899058"/>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Transparent Counters - Pack 100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05267" y="215161"/>
            <a:ext cx="1621710" cy="1621711"/>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descr="Giant Wooden Dominoes"/>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28435" y="5245726"/>
            <a:ext cx="1993264" cy="1993265"/>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Walk-On Number Line 0-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274002" y="1947744"/>
            <a:ext cx="2171700" cy="2171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163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6EF95-D7A0-804D-1123-9CB28FC9D370}"/>
              </a:ext>
            </a:extLst>
          </p:cNvPr>
          <p:cNvSpPr>
            <a:spLocks noGrp="1"/>
          </p:cNvSpPr>
          <p:nvPr>
            <p:ph type="title"/>
          </p:nvPr>
        </p:nvSpPr>
        <p:spPr>
          <a:xfrm>
            <a:off x="677334" y="609600"/>
            <a:ext cx="8596668" cy="711200"/>
          </a:xfrm>
        </p:spPr>
        <p:txBody>
          <a:bodyPr>
            <a:normAutofit/>
          </a:bodyPr>
          <a:lstStyle/>
          <a:p>
            <a:r>
              <a:rPr lang="en-US" sz="3000" dirty="0"/>
              <a:t>How to help your child be successful in school</a:t>
            </a:r>
          </a:p>
        </p:txBody>
      </p:sp>
      <p:sp>
        <p:nvSpPr>
          <p:cNvPr id="3" name="Content Placeholder 2">
            <a:extLst>
              <a:ext uri="{FF2B5EF4-FFF2-40B4-BE49-F238E27FC236}">
                <a16:creationId xmlns:a16="http://schemas.microsoft.com/office/drawing/2014/main" id="{D5CBF609-339F-7509-632B-E4848DAFB2A2}"/>
              </a:ext>
            </a:extLst>
          </p:cNvPr>
          <p:cNvSpPr>
            <a:spLocks noGrp="1"/>
          </p:cNvSpPr>
          <p:nvPr>
            <p:ph idx="1"/>
          </p:nvPr>
        </p:nvSpPr>
        <p:spPr>
          <a:xfrm>
            <a:off x="677334" y="1717244"/>
            <a:ext cx="8596668" cy="4324118"/>
          </a:xfrm>
        </p:spPr>
        <p:txBody>
          <a:bodyPr vert="horz" lIns="91440" tIns="45720" rIns="91440" bIns="45720" rtlCol="0" anchor="t">
            <a:normAutofit fontScale="70000" lnSpcReduction="20000"/>
          </a:bodyPr>
          <a:lstStyle/>
          <a:p>
            <a:r>
              <a:rPr lang="en-US" dirty="0"/>
              <a:t>Be involved in your child's learning.  Ask them what they learned at school today.  Read our weekly newsletters.  Come to workshops and meetings.  Use Bug Club Phonics to practice sounds and read with your child every day. </a:t>
            </a:r>
          </a:p>
          <a:p>
            <a:r>
              <a:rPr lang="en-US" dirty="0"/>
              <a:t>Show them 'the why'.  Children will be more successful if they understand why we are learning things.  Why do we need to count?  Why do we need to read? </a:t>
            </a:r>
          </a:p>
          <a:p>
            <a:r>
              <a:rPr lang="en-US" dirty="0"/>
              <a:t>Teach them that it's good to make mistakes – they help us learn.  We don't expect children to get everything right every time.  If they do, they're not learning anything new.  </a:t>
            </a:r>
          </a:p>
          <a:p>
            <a:r>
              <a:rPr lang="en-US" dirty="0"/>
              <a:t>Play with them – through watching you, they will learn to share, take turns, understand that they won't always win/be first. You will teach them to persevere, be resilient and take risks. Know what they are watching on TV/internet and what games they are playing.  Are they age appropriate?  Young children are not able to distinguish between fantasy and reality – that's why there are age </a:t>
            </a:r>
            <a:r>
              <a:rPr lang="en-US"/>
              <a:t>guidelines.  </a:t>
            </a:r>
            <a:r>
              <a:rPr lang="en-US" dirty="0"/>
              <a:t>  </a:t>
            </a:r>
          </a:p>
          <a:p>
            <a:r>
              <a:rPr lang="en-US" dirty="0"/>
              <a:t>Read stories with them every day – not on a tablet or a phone but real books where you can have a conversation while you're reading.  There are many studies that show that reading with your child every day helps to improve concentration, vocabulary, creativity, self esteem and knowledge. </a:t>
            </a:r>
          </a:p>
          <a:p>
            <a:r>
              <a:rPr lang="en-US" dirty="0"/>
              <a:t>Lead by example – children mimic adults.  If they see you reading books, they will most likely develop a love of reading.  If they see you with a phone in your hand all of the time, they will want to copy that too.  They will want to join you in your hobbies and interests.  Be a good example to your children. </a:t>
            </a:r>
          </a:p>
          <a:p>
            <a:r>
              <a:rPr lang="en-US" dirty="0"/>
              <a:t>Listen to them – they may not tell you what they did at school as soon as they come home but when they do, put down your phone, turn off the TV and listen</a:t>
            </a:r>
          </a:p>
          <a:p>
            <a:endParaRPr lang="en-US" dirty="0"/>
          </a:p>
        </p:txBody>
      </p:sp>
    </p:spTree>
    <p:extLst>
      <p:ext uri="{BB962C8B-B14F-4D97-AF65-F5344CB8AC3E}">
        <p14:creationId xmlns:p14="http://schemas.microsoft.com/office/powerpoint/2010/main" val="2180971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Molly Wright: How Every Child Can Thrive by Five | TED">
            <a:hlinkClick r:id="" action="ppaction://media"/>
            <a:extLst>
              <a:ext uri="{FF2B5EF4-FFF2-40B4-BE49-F238E27FC236}">
                <a16:creationId xmlns:a16="http://schemas.microsoft.com/office/drawing/2014/main" id="{6C37D7B2-BA0D-A2A7-35B7-607020590320}"/>
              </a:ext>
            </a:extLst>
          </p:cNvPr>
          <p:cNvPicPr>
            <a:picLocks noRot="1" noChangeAspect="1"/>
          </p:cNvPicPr>
          <p:nvPr>
            <a:videoFile r:link="rId1"/>
          </p:nvPr>
        </p:nvPicPr>
        <p:blipFill>
          <a:blip r:embed="rId3"/>
          <a:stretch>
            <a:fillRect/>
          </a:stretch>
        </p:blipFill>
        <p:spPr>
          <a:xfrm>
            <a:off x="493281" y="353291"/>
            <a:ext cx="10957646" cy="6151417"/>
          </a:xfrm>
          <a:prstGeom prst="rect">
            <a:avLst/>
          </a:prstGeom>
        </p:spPr>
      </p:pic>
    </p:spTree>
    <p:extLst>
      <p:ext uri="{BB962C8B-B14F-4D97-AF65-F5344CB8AC3E}">
        <p14:creationId xmlns:p14="http://schemas.microsoft.com/office/powerpoint/2010/main" val="85745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554" y="1659615"/>
            <a:ext cx="8504349" cy="3970318"/>
          </a:xfrm>
          <a:prstGeom prst="rect">
            <a:avLst/>
          </a:prstGeom>
        </p:spPr>
        <p:txBody>
          <a:bodyPr wrap="square" lIns="91440" tIns="45720" rIns="91440" bIns="45720" anchor="t">
            <a:spAutoFit/>
          </a:bodyPr>
          <a:lstStyle/>
          <a:p>
            <a:r>
              <a:rPr lang="en-GB" dirty="0">
                <a:latin typeface="Arial"/>
                <a:cs typeface="Arial"/>
              </a:rPr>
              <a:t>Prime areas of learning (the building blocks of Early Years): </a:t>
            </a:r>
          </a:p>
          <a:p>
            <a:pPr marL="342900" indent="-342900">
              <a:buFont typeface="Arial" panose="020B0604020202020204" pitchFamily="34" charset="0"/>
              <a:buChar char="•"/>
            </a:pPr>
            <a:r>
              <a:rPr lang="en-GB" dirty="0">
                <a:latin typeface="Arial"/>
                <a:cs typeface="Arial"/>
              </a:rPr>
              <a:t>personal, social &amp; emotional development</a:t>
            </a:r>
          </a:p>
          <a:p>
            <a:pPr marL="342900" indent="-342900">
              <a:buFont typeface="Arial" panose="020B0604020202020204" pitchFamily="34" charset="0"/>
              <a:buChar char="•"/>
            </a:pPr>
            <a:r>
              <a:rPr lang="en-GB" dirty="0">
                <a:latin typeface="Arial"/>
                <a:cs typeface="Arial"/>
              </a:rPr>
              <a:t>communication &amp; language</a:t>
            </a:r>
          </a:p>
          <a:p>
            <a:pPr marL="342900" indent="-342900">
              <a:buFont typeface="Arial" panose="020B0604020202020204" pitchFamily="34" charset="0"/>
              <a:buChar char="•"/>
            </a:pPr>
            <a:r>
              <a:rPr lang="en-GB" dirty="0">
                <a:latin typeface="Arial"/>
                <a:cs typeface="Arial"/>
              </a:rPr>
              <a:t>physical development</a:t>
            </a:r>
          </a:p>
          <a:p>
            <a:endParaRPr lang="en-GB" dirty="0"/>
          </a:p>
          <a:p>
            <a:r>
              <a:rPr lang="en-GB" dirty="0">
                <a:latin typeface="Arial"/>
                <a:cs typeface="Arial"/>
              </a:rPr>
              <a:t>Specific areas of learning: </a:t>
            </a:r>
          </a:p>
          <a:p>
            <a:pPr marL="342900" indent="-342900">
              <a:buFont typeface="Arial" panose="020B0604020202020204" pitchFamily="34" charset="0"/>
              <a:buChar char="•"/>
            </a:pPr>
            <a:r>
              <a:rPr lang="en-GB" dirty="0">
                <a:latin typeface="Arial"/>
                <a:cs typeface="Arial"/>
              </a:rPr>
              <a:t>Literacy</a:t>
            </a:r>
          </a:p>
          <a:p>
            <a:pPr marL="342900" indent="-342900">
              <a:buFont typeface="Arial" panose="020B0604020202020204" pitchFamily="34" charset="0"/>
              <a:buChar char="•"/>
            </a:pPr>
            <a:r>
              <a:rPr lang="en-GB" dirty="0">
                <a:latin typeface="Arial"/>
                <a:cs typeface="Arial"/>
              </a:rPr>
              <a:t>Mathematics</a:t>
            </a:r>
          </a:p>
          <a:p>
            <a:pPr marL="342900" indent="-342900">
              <a:buFont typeface="Arial" panose="020B0604020202020204" pitchFamily="34" charset="0"/>
              <a:buChar char="•"/>
            </a:pPr>
            <a:r>
              <a:rPr lang="en-GB" dirty="0">
                <a:latin typeface="Arial"/>
                <a:cs typeface="Arial"/>
              </a:rPr>
              <a:t>understanding the world</a:t>
            </a:r>
          </a:p>
          <a:p>
            <a:pPr marL="342900" indent="-342900">
              <a:buFont typeface="Arial" panose="020B0604020202020204" pitchFamily="34" charset="0"/>
              <a:buChar char="•"/>
            </a:pPr>
            <a:r>
              <a:rPr lang="en-GB" dirty="0">
                <a:latin typeface="Arial"/>
                <a:cs typeface="Arial"/>
              </a:rPr>
              <a:t>expressive arts and design</a:t>
            </a:r>
          </a:p>
          <a:p>
            <a:endParaRPr lang="en-GB" dirty="0">
              <a:latin typeface="Arial"/>
              <a:cs typeface="Arial"/>
            </a:endParaRPr>
          </a:p>
          <a:p>
            <a:r>
              <a:rPr lang="en-GB" dirty="0">
                <a:latin typeface="Arial"/>
                <a:cs typeface="Arial"/>
              </a:rPr>
              <a:t>At the end of Reception children are assessed against the 17 Early Learning Goals for the areas above.  Children will be emerging or expected - at the level that we would expect at the end of Reception.  </a:t>
            </a:r>
          </a:p>
        </p:txBody>
      </p:sp>
      <p:sp>
        <p:nvSpPr>
          <p:cNvPr id="3" name="TextBox 2"/>
          <p:cNvSpPr txBox="1"/>
          <p:nvPr/>
        </p:nvSpPr>
        <p:spPr>
          <a:xfrm>
            <a:off x="811369" y="502276"/>
            <a:ext cx="8216721" cy="1046440"/>
          </a:xfrm>
          <a:prstGeom prst="rect">
            <a:avLst/>
          </a:prstGeom>
          <a:noFill/>
        </p:spPr>
        <p:txBody>
          <a:bodyPr wrap="square" rtlCol="0">
            <a:spAutoFit/>
          </a:bodyPr>
          <a:lstStyle/>
          <a:p>
            <a:r>
              <a:rPr lang="en-GB" sz="4400" dirty="0">
                <a:latin typeface="Arial"/>
                <a:cs typeface="Arial"/>
              </a:rPr>
              <a:t>Early Years Foundation Stage </a:t>
            </a:r>
          </a:p>
          <a:p>
            <a:pPr algn="ctr"/>
            <a:r>
              <a:rPr lang="en-GB" dirty="0">
                <a:latin typeface="Arial"/>
                <a:cs typeface="Arial"/>
              </a:rPr>
              <a:t>from birth to end of Reception.</a:t>
            </a:r>
            <a:endParaRPr lang="en-GB" dirty="0"/>
          </a:p>
        </p:txBody>
      </p:sp>
    </p:spTree>
    <p:extLst>
      <p:ext uri="{BB962C8B-B14F-4D97-AF65-F5344CB8AC3E}">
        <p14:creationId xmlns:p14="http://schemas.microsoft.com/office/powerpoint/2010/main" val="4274659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8081" y="539771"/>
            <a:ext cx="2441694" cy="523220"/>
          </a:xfrm>
          <a:prstGeom prst="rect">
            <a:avLst/>
          </a:prstGeom>
        </p:spPr>
        <p:txBody>
          <a:bodyPr wrap="none">
            <a:spAutoFit/>
          </a:bodyPr>
          <a:lstStyle/>
          <a:p>
            <a:r>
              <a:rPr lang="en-GB" sz="2800" dirty="0">
                <a:solidFill>
                  <a:schemeClr val="accent2"/>
                </a:solidFill>
              </a:rPr>
              <a:t>Our timetable</a:t>
            </a:r>
          </a:p>
        </p:txBody>
      </p:sp>
      <p:graphicFrame>
        <p:nvGraphicFramePr>
          <p:cNvPr id="3" name="Table 2"/>
          <p:cNvGraphicFramePr>
            <a:graphicFrameLocks noGrp="1"/>
          </p:cNvGraphicFramePr>
          <p:nvPr>
            <p:extLst>
              <p:ext uri="{D42A27DB-BD31-4B8C-83A1-F6EECF244321}">
                <p14:modId xmlns:p14="http://schemas.microsoft.com/office/powerpoint/2010/main" val="2418745100"/>
              </p:ext>
            </p:extLst>
          </p:nvPr>
        </p:nvGraphicFramePr>
        <p:xfrm>
          <a:off x="666839" y="1337852"/>
          <a:ext cx="8374130" cy="5137552"/>
        </p:xfrm>
        <a:graphic>
          <a:graphicData uri="http://schemas.openxmlformats.org/drawingml/2006/table">
            <a:tbl>
              <a:tblPr firstRow="1" bandRow="1">
                <a:tableStyleId>{5C22544A-7EE6-4342-B048-85BDC9FD1C3A}</a:tableStyleId>
              </a:tblPr>
              <a:tblGrid>
                <a:gridCol w="971576">
                  <a:extLst>
                    <a:ext uri="{9D8B030D-6E8A-4147-A177-3AD203B41FA5}">
                      <a16:colId xmlns:a16="http://schemas.microsoft.com/office/drawing/2014/main" val="20000"/>
                    </a:ext>
                  </a:extLst>
                </a:gridCol>
                <a:gridCol w="679782">
                  <a:extLst>
                    <a:ext uri="{9D8B030D-6E8A-4147-A177-3AD203B41FA5}">
                      <a16:colId xmlns:a16="http://schemas.microsoft.com/office/drawing/2014/main" val="20001"/>
                    </a:ext>
                  </a:extLst>
                </a:gridCol>
                <a:gridCol w="605307">
                  <a:extLst>
                    <a:ext uri="{9D8B030D-6E8A-4147-A177-3AD203B41FA5}">
                      <a16:colId xmlns:a16="http://schemas.microsoft.com/office/drawing/2014/main" val="20002"/>
                    </a:ext>
                  </a:extLst>
                </a:gridCol>
                <a:gridCol w="1092987">
                  <a:extLst>
                    <a:ext uri="{9D8B030D-6E8A-4147-A177-3AD203B41FA5}">
                      <a16:colId xmlns:a16="http://schemas.microsoft.com/office/drawing/2014/main" val="20003"/>
                    </a:ext>
                  </a:extLst>
                </a:gridCol>
                <a:gridCol w="594146">
                  <a:extLst>
                    <a:ext uri="{9D8B030D-6E8A-4147-A177-3AD203B41FA5}">
                      <a16:colId xmlns:a16="http://schemas.microsoft.com/office/drawing/2014/main" val="20004"/>
                    </a:ext>
                  </a:extLst>
                </a:gridCol>
                <a:gridCol w="1080680">
                  <a:extLst>
                    <a:ext uri="{9D8B030D-6E8A-4147-A177-3AD203B41FA5}">
                      <a16:colId xmlns:a16="http://schemas.microsoft.com/office/drawing/2014/main" val="20005"/>
                    </a:ext>
                  </a:extLst>
                </a:gridCol>
                <a:gridCol w="670846">
                  <a:extLst>
                    <a:ext uri="{9D8B030D-6E8A-4147-A177-3AD203B41FA5}">
                      <a16:colId xmlns:a16="http://schemas.microsoft.com/office/drawing/2014/main" val="20006"/>
                    </a:ext>
                  </a:extLst>
                </a:gridCol>
                <a:gridCol w="1493950">
                  <a:extLst>
                    <a:ext uri="{9D8B030D-6E8A-4147-A177-3AD203B41FA5}">
                      <a16:colId xmlns:a16="http://schemas.microsoft.com/office/drawing/2014/main" val="20007"/>
                    </a:ext>
                  </a:extLst>
                </a:gridCol>
                <a:gridCol w="592428">
                  <a:extLst>
                    <a:ext uri="{9D8B030D-6E8A-4147-A177-3AD203B41FA5}">
                      <a16:colId xmlns:a16="http://schemas.microsoft.com/office/drawing/2014/main" val="20008"/>
                    </a:ext>
                  </a:extLst>
                </a:gridCol>
                <a:gridCol w="592428">
                  <a:extLst>
                    <a:ext uri="{9D8B030D-6E8A-4147-A177-3AD203B41FA5}">
                      <a16:colId xmlns:a16="http://schemas.microsoft.com/office/drawing/2014/main" val="20009"/>
                    </a:ext>
                  </a:extLst>
                </a:gridCol>
              </a:tblGrid>
              <a:tr h="973440">
                <a:tc>
                  <a:txBody>
                    <a:bodyPr/>
                    <a:lstStyle/>
                    <a:p>
                      <a:endParaRPr lang="en-GB" sz="1200" dirty="0"/>
                    </a:p>
                  </a:txBody>
                  <a:tcPr/>
                </a:tc>
                <a:tc>
                  <a:txBody>
                    <a:bodyPr/>
                    <a:lstStyle/>
                    <a:p>
                      <a:r>
                        <a:rPr lang="en-GB" sz="1200" dirty="0"/>
                        <a:t>8.40-8.50</a:t>
                      </a:r>
                    </a:p>
                  </a:txBody>
                  <a:tcPr/>
                </a:tc>
                <a:tc>
                  <a:txBody>
                    <a:bodyPr/>
                    <a:lstStyle/>
                    <a:p>
                      <a:r>
                        <a:rPr lang="en-GB" sz="1200" dirty="0"/>
                        <a:t>8.50-9.10</a:t>
                      </a:r>
                    </a:p>
                  </a:txBody>
                  <a:tcPr/>
                </a:tc>
                <a:tc>
                  <a:txBody>
                    <a:bodyPr/>
                    <a:lstStyle/>
                    <a:p>
                      <a:r>
                        <a:rPr lang="en-GB" sz="1200" dirty="0"/>
                        <a:t>9.10 – 10.15</a:t>
                      </a:r>
                    </a:p>
                  </a:txBody>
                  <a:tcPr/>
                </a:tc>
                <a:tc>
                  <a:txBody>
                    <a:bodyPr/>
                    <a:lstStyle/>
                    <a:p>
                      <a:r>
                        <a:rPr lang="en-GB" sz="1200" dirty="0"/>
                        <a:t>10.15-10.45</a:t>
                      </a:r>
                    </a:p>
                  </a:txBody>
                  <a:tcPr/>
                </a:tc>
                <a:tc>
                  <a:txBody>
                    <a:bodyPr/>
                    <a:lstStyle/>
                    <a:p>
                      <a:r>
                        <a:rPr lang="en-GB" sz="1200" dirty="0"/>
                        <a:t>10.45 – 11.45</a:t>
                      </a:r>
                    </a:p>
                  </a:txBody>
                  <a:tcPr/>
                </a:tc>
                <a:tc>
                  <a:txBody>
                    <a:bodyPr/>
                    <a:lstStyle/>
                    <a:p>
                      <a:r>
                        <a:rPr lang="en-GB" sz="1200" dirty="0"/>
                        <a:t>11.45</a:t>
                      </a:r>
                      <a:r>
                        <a:rPr lang="en-GB" sz="1200" baseline="0" dirty="0"/>
                        <a:t> – 1pm</a:t>
                      </a:r>
                      <a:endParaRPr lang="en-GB" sz="1200" dirty="0"/>
                    </a:p>
                  </a:txBody>
                  <a:tcPr/>
                </a:tc>
                <a:tc>
                  <a:txBody>
                    <a:bodyPr/>
                    <a:lstStyle/>
                    <a:p>
                      <a:r>
                        <a:rPr lang="en-GB" sz="1200" dirty="0"/>
                        <a:t>1-2.30</a:t>
                      </a:r>
                    </a:p>
                  </a:txBody>
                  <a:tcPr/>
                </a:tc>
                <a:tc>
                  <a:txBody>
                    <a:bodyPr/>
                    <a:lstStyle/>
                    <a:p>
                      <a:r>
                        <a:rPr lang="en-GB" sz="1200" dirty="0"/>
                        <a:t>2.30 – 3.00</a:t>
                      </a:r>
                    </a:p>
                  </a:txBody>
                  <a:tcPr/>
                </a:tc>
                <a:tc>
                  <a:txBody>
                    <a:bodyPr/>
                    <a:lstStyle/>
                    <a:p>
                      <a:r>
                        <a:rPr lang="en-GB" sz="1200" dirty="0"/>
                        <a:t>3.00</a:t>
                      </a:r>
                    </a:p>
                  </a:txBody>
                  <a:tcPr/>
                </a:tc>
                <a:extLst>
                  <a:ext uri="{0D108BD9-81ED-4DB2-BD59-A6C34878D82A}">
                    <a16:rowId xmlns:a16="http://schemas.microsoft.com/office/drawing/2014/main" val="10000"/>
                  </a:ext>
                </a:extLst>
              </a:tr>
              <a:tr h="789568">
                <a:tc>
                  <a:txBody>
                    <a:bodyPr/>
                    <a:lstStyle/>
                    <a:p>
                      <a:r>
                        <a:rPr lang="en-GB" sz="1200" dirty="0"/>
                        <a:t>Monday</a:t>
                      </a:r>
                    </a:p>
                  </a:txBody>
                  <a:tcPr/>
                </a:tc>
                <a:tc rowSpan="5">
                  <a:txBody>
                    <a:bodyPr/>
                    <a:lstStyle/>
                    <a:p>
                      <a:pPr algn="ctr"/>
                      <a:r>
                        <a:rPr lang="en-GB" sz="1200" dirty="0"/>
                        <a:t>Name writing/self registration</a:t>
                      </a:r>
                    </a:p>
                    <a:p>
                      <a:pPr algn="ctr"/>
                      <a:endParaRPr lang="en-GB" sz="1200" dirty="0"/>
                    </a:p>
                    <a:p>
                      <a:pPr algn="ctr"/>
                      <a:r>
                        <a:rPr lang="en-GB" sz="1200" dirty="0"/>
                        <a:t>Mindfulness</a:t>
                      </a:r>
                    </a:p>
                  </a:txBody>
                  <a:tcPr vert="vert270"/>
                </a:tc>
                <a:tc rowSpan="5">
                  <a:txBody>
                    <a:bodyPr/>
                    <a:lstStyle/>
                    <a:p>
                      <a:pPr algn="ctr"/>
                      <a:r>
                        <a:rPr lang="en-GB" sz="1200" dirty="0"/>
                        <a:t>Phonics</a:t>
                      </a:r>
                    </a:p>
                  </a:txBody>
                  <a:tcPr vert="vert270"/>
                </a:tc>
                <a:tc>
                  <a:txBody>
                    <a:bodyPr/>
                    <a:lstStyle/>
                    <a:p>
                      <a:r>
                        <a:rPr lang="en-GB" sz="1200" dirty="0"/>
                        <a:t>Sound of the day</a:t>
                      </a:r>
                    </a:p>
                  </a:txBody>
                  <a:tcPr/>
                </a:tc>
                <a:tc rowSpan="5">
                  <a:txBody>
                    <a:bodyPr/>
                    <a:lstStyle/>
                    <a:p>
                      <a:pPr algn="ctr"/>
                      <a:endParaRPr lang="en-GB" sz="800" dirty="0"/>
                    </a:p>
                    <a:p>
                      <a:pPr algn="ctr"/>
                      <a:r>
                        <a:rPr lang="en-GB" sz="1200" dirty="0"/>
                        <a:t>Playtime</a:t>
                      </a:r>
                    </a:p>
                  </a:txBody>
                  <a:tcPr vert="vert270"/>
                </a:tc>
                <a:tc>
                  <a:txBody>
                    <a:bodyPr/>
                    <a:lstStyle/>
                    <a:p>
                      <a:r>
                        <a:rPr lang="en-GB" sz="1200" dirty="0"/>
                        <a:t>Maths</a:t>
                      </a:r>
                    </a:p>
                  </a:txBody>
                  <a:tcPr/>
                </a:tc>
                <a:tc rowSpan="5">
                  <a:txBody>
                    <a:bodyPr/>
                    <a:lstStyle/>
                    <a:p>
                      <a:pPr algn="ctr"/>
                      <a:r>
                        <a:rPr lang="en-GB" sz="1200" dirty="0"/>
                        <a:t>Lunchtime</a:t>
                      </a:r>
                    </a:p>
                  </a:txBody>
                  <a:tcPr vert="vert270"/>
                </a:tc>
                <a:tc>
                  <a:txBody>
                    <a:bodyPr/>
                    <a:lstStyle/>
                    <a:p>
                      <a:r>
                        <a:rPr lang="en-GB" sz="1200" dirty="0"/>
                        <a:t>Fine motor, gross</a:t>
                      </a:r>
                      <a:r>
                        <a:rPr lang="en-GB" sz="1200" baseline="0" dirty="0"/>
                        <a:t> motor activities</a:t>
                      </a:r>
                    </a:p>
                    <a:p>
                      <a:r>
                        <a:rPr lang="en-GB" sz="1200" baseline="0" dirty="0"/>
                        <a:t>Name writing</a:t>
                      </a:r>
                    </a:p>
                    <a:p>
                      <a:r>
                        <a:rPr lang="en-GB" sz="1200" baseline="0" dirty="0"/>
                        <a:t>Phonics assessments</a:t>
                      </a:r>
                      <a:endParaRPr lang="en-GB" sz="1200" dirty="0"/>
                    </a:p>
                  </a:txBody>
                  <a:tcPr/>
                </a:tc>
                <a:tc rowSpan="5">
                  <a:txBody>
                    <a:bodyPr/>
                    <a:lstStyle/>
                    <a:p>
                      <a:pPr algn="ctr"/>
                      <a:r>
                        <a:rPr lang="en-GB" sz="1200" dirty="0"/>
                        <a:t>Story time</a:t>
                      </a:r>
                    </a:p>
                  </a:txBody>
                  <a:tcPr vert="vert270"/>
                </a:tc>
                <a:tc rowSpan="5">
                  <a:txBody>
                    <a:bodyPr/>
                    <a:lstStyle/>
                    <a:p>
                      <a:pPr algn="ctr"/>
                      <a:r>
                        <a:rPr lang="en-GB" sz="1200" dirty="0"/>
                        <a:t>Get</a:t>
                      </a:r>
                      <a:r>
                        <a:rPr lang="en-GB" sz="1200" baseline="0" dirty="0"/>
                        <a:t> ready for home time.</a:t>
                      </a:r>
                      <a:endParaRPr lang="en-GB" sz="1200" dirty="0"/>
                    </a:p>
                  </a:txBody>
                  <a:tcPr vert="vert270"/>
                </a:tc>
                <a:extLst>
                  <a:ext uri="{0D108BD9-81ED-4DB2-BD59-A6C34878D82A}">
                    <a16:rowId xmlns:a16="http://schemas.microsoft.com/office/drawing/2014/main" val="10001"/>
                  </a:ext>
                </a:extLst>
              </a:tr>
              <a:tr h="789568">
                <a:tc>
                  <a:txBody>
                    <a:bodyPr/>
                    <a:lstStyle/>
                    <a:p>
                      <a:r>
                        <a:rPr lang="en-GB" sz="1200" dirty="0"/>
                        <a:t>Tuesday</a:t>
                      </a:r>
                    </a:p>
                  </a:txBody>
                  <a:tcPr/>
                </a:tc>
                <a:tc vMerge="1">
                  <a:txBody>
                    <a:bodyPr/>
                    <a:lstStyle/>
                    <a:p>
                      <a:endParaRPr lang="en-GB" sz="1200" dirty="0"/>
                    </a:p>
                  </a:txBody>
                  <a:tcPr/>
                </a:tc>
                <a:tc vMerge="1">
                  <a:txBody>
                    <a:bodyPr/>
                    <a:lstStyle/>
                    <a:p>
                      <a:endParaRPr lang="en-GB" sz="1200" dirty="0"/>
                    </a:p>
                  </a:txBody>
                  <a:tcPr/>
                </a:tc>
                <a:tc>
                  <a:txBody>
                    <a:bodyPr/>
                    <a:lstStyle/>
                    <a:p>
                      <a:pPr lvl="0">
                        <a:buNone/>
                      </a:pPr>
                      <a:r>
                        <a:rPr lang="en-GB" sz="1200"/>
                        <a:t>Sound of the day</a:t>
                      </a:r>
                      <a:endParaRPr lang="en-US"/>
                    </a:p>
                  </a:txBody>
                  <a:tcPr/>
                </a:tc>
                <a:tc vMerge="1">
                  <a:txBody>
                    <a:bodyPr/>
                    <a:lstStyle/>
                    <a:p>
                      <a:endParaRPr lang="en-GB"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a:t>Maths</a:t>
                      </a:r>
                    </a:p>
                    <a:p>
                      <a:endParaRPr lang="en-GB" sz="1200" dirty="0"/>
                    </a:p>
                  </a:txBody>
                  <a:tcPr/>
                </a:tc>
                <a:tc vMerge="1">
                  <a:txBody>
                    <a:bodyPr/>
                    <a:lstStyle/>
                    <a:p>
                      <a:endParaRPr lang="en-GB" sz="1200" dirty="0"/>
                    </a:p>
                  </a:txBody>
                  <a:tcPr vert="vert270"/>
                </a:tc>
                <a:tc>
                  <a:txBody>
                    <a:bodyPr/>
                    <a:lstStyle/>
                    <a:p>
                      <a:r>
                        <a:rPr lang="en-GB" sz="1200" dirty="0"/>
                        <a:t>Child initiated learning</a:t>
                      </a:r>
                    </a:p>
                  </a:txBody>
                  <a:tcPr/>
                </a:tc>
                <a:tc vMerge="1">
                  <a:txBody>
                    <a:bodyPr/>
                    <a:lstStyle/>
                    <a:p>
                      <a:endParaRPr lang="en-GB" sz="1200" dirty="0"/>
                    </a:p>
                  </a:txBody>
                  <a:tcPr/>
                </a:tc>
                <a:tc vMerge="1">
                  <a:txBody>
                    <a:bodyPr/>
                    <a:lstStyle/>
                    <a:p>
                      <a:endParaRPr lang="en-GB" sz="1200" dirty="0"/>
                    </a:p>
                  </a:txBody>
                  <a:tcPr/>
                </a:tc>
                <a:extLst>
                  <a:ext uri="{0D108BD9-81ED-4DB2-BD59-A6C34878D82A}">
                    <a16:rowId xmlns:a16="http://schemas.microsoft.com/office/drawing/2014/main" val="10002"/>
                  </a:ext>
                </a:extLst>
              </a:tr>
              <a:tr h="789568">
                <a:tc>
                  <a:txBody>
                    <a:bodyPr/>
                    <a:lstStyle/>
                    <a:p>
                      <a:r>
                        <a:rPr lang="en-GB" sz="1200" dirty="0"/>
                        <a:t>Wednesday</a:t>
                      </a:r>
                    </a:p>
                  </a:txBody>
                  <a:tcPr/>
                </a:tc>
                <a:tc vMerge="1">
                  <a:txBody>
                    <a:bodyPr/>
                    <a:lstStyle/>
                    <a:p>
                      <a:endParaRPr lang="en-GB" sz="1200" dirty="0"/>
                    </a:p>
                  </a:txBody>
                  <a:tcPr/>
                </a:tc>
                <a:tc vMerge="1">
                  <a:txBody>
                    <a:bodyPr/>
                    <a:lstStyle/>
                    <a:p>
                      <a:endParaRPr lang="en-GB" sz="1200" dirty="0"/>
                    </a:p>
                  </a:txBody>
                  <a:tcPr/>
                </a:tc>
                <a:tc>
                  <a:txBody>
                    <a:bodyPr/>
                    <a:lstStyle/>
                    <a:p>
                      <a:r>
                        <a:rPr lang="en-GB" sz="1200"/>
                        <a:t>Jigsaw</a:t>
                      </a:r>
                    </a:p>
                  </a:txBody>
                  <a:tcPr/>
                </a:tc>
                <a:tc vMerge="1">
                  <a:txBody>
                    <a:bodyPr/>
                    <a:lstStyle/>
                    <a:p>
                      <a:endParaRPr lang="en-GB" sz="1200" dirty="0"/>
                    </a:p>
                  </a:txBody>
                  <a:tcPr/>
                </a:tc>
                <a:tc>
                  <a:txBody>
                    <a:bodyPr/>
                    <a:lstStyle/>
                    <a:p>
                      <a:r>
                        <a:rPr lang="en-GB" sz="1200" dirty="0"/>
                        <a:t>Music</a:t>
                      </a:r>
                      <a:endParaRPr lang="en-US"/>
                    </a:p>
                  </a:txBody>
                  <a:tcPr/>
                </a:tc>
                <a:tc vMerge="1">
                  <a:txBody>
                    <a:bodyPr/>
                    <a:lstStyle/>
                    <a:p>
                      <a:endParaRPr lang="en-GB" sz="1200" dirty="0"/>
                    </a:p>
                  </a:txBody>
                  <a:tcPr vert="vert27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a:t>Child initiated learning</a:t>
                      </a:r>
                    </a:p>
                    <a:p>
                      <a:endParaRPr lang="en-GB" sz="1200" dirty="0"/>
                    </a:p>
                  </a:txBody>
                  <a:tcPr/>
                </a:tc>
                <a:tc vMerge="1">
                  <a:txBody>
                    <a:bodyPr/>
                    <a:lstStyle/>
                    <a:p>
                      <a:endParaRPr lang="en-GB" sz="1200" dirty="0"/>
                    </a:p>
                  </a:txBody>
                  <a:tcPr/>
                </a:tc>
                <a:tc vMerge="1">
                  <a:txBody>
                    <a:bodyPr/>
                    <a:lstStyle/>
                    <a:p>
                      <a:endParaRPr lang="en-GB" sz="1200" dirty="0"/>
                    </a:p>
                  </a:txBody>
                  <a:tcPr/>
                </a:tc>
                <a:extLst>
                  <a:ext uri="{0D108BD9-81ED-4DB2-BD59-A6C34878D82A}">
                    <a16:rowId xmlns:a16="http://schemas.microsoft.com/office/drawing/2014/main" val="10003"/>
                  </a:ext>
                </a:extLst>
              </a:tr>
              <a:tr h="789568">
                <a:tc>
                  <a:txBody>
                    <a:bodyPr/>
                    <a:lstStyle/>
                    <a:p>
                      <a:r>
                        <a:rPr lang="en-GB" sz="1200" dirty="0"/>
                        <a:t>Thursday</a:t>
                      </a:r>
                    </a:p>
                  </a:txBody>
                  <a:tcPr/>
                </a:tc>
                <a:tc vMerge="1">
                  <a:txBody>
                    <a:bodyPr/>
                    <a:lstStyle/>
                    <a:p>
                      <a:endParaRPr lang="en-GB" sz="1200" dirty="0"/>
                    </a:p>
                  </a:txBody>
                  <a:tcPr/>
                </a:tc>
                <a:tc vMerge="1">
                  <a:txBody>
                    <a:bodyPr/>
                    <a:lstStyle/>
                    <a:p>
                      <a:endParaRPr lang="en-GB"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a:t>Sound of the day</a:t>
                      </a:r>
                    </a:p>
                    <a:p>
                      <a:endParaRPr lang="en-GB" sz="1200" dirty="0"/>
                    </a:p>
                  </a:txBody>
                  <a:tcPr/>
                </a:tc>
                <a:tc vMerge="1">
                  <a:txBody>
                    <a:bodyPr/>
                    <a:lstStyle/>
                    <a:p>
                      <a:endParaRPr lang="en-GB" sz="1200" dirty="0"/>
                    </a:p>
                  </a:txBody>
                  <a:tcPr/>
                </a:tc>
                <a:tc>
                  <a:txBody>
                    <a:bodyPr/>
                    <a:lstStyle/>
                    <a:p>
                      <a:r>
                        <a:rPr lang="en-GB" sz="1200" dirty="0"/>
                        <a:t>Maths</a:t>
                      </a:r>
                    </a:p>
                  </a:txBody>
                  <a:tcPr/>
                </a:tc>
                <a:tc vMerge="1">
                  <a:txBody>
                    <a:bodyPr/>
                    <a:lstStyle/>
                    <a:p>
                      <a:endParaRPr lang="en-GB" sz="1200" dirty="0"/>
                    </a:p>
                  </a:txBody>
                  <a:tcPr vert="vert27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a:t>Child initiated learning</a:t>
                      </a:r>
                    </a:p>
                    <a:p>
                      <a:endParaRPr lang="en-GB" sz="1200" dirty="0"/>
                    </a:p>
                  </a:txBody>
                  <a:tcPr/>
                </a:tc>
                <a:tc vMerge="1">
                  <a:txBody>
                    <a:bodyPr/>
                    <a:lstStyle/>
                    <a:p>
                      <a:endParaRPr lang="en-GB" sz="1200" dirty="0"/>
                    </a:p>
                  </a:txBody>
                  <a:tcPr/>
                </a:tc>
                <a:tc vMerge="1">
                  <a:txBody>
                    <a:bodyPr/>
                    <a:lstStyle/>
                    <a:p>
                      <a:endParaRPr lang="en-GB" sz="1200" dirty="0"/>
                    </a:p>
                  </a:txBody>
                  <a:tcPr/>
                </a:tc>
                <a:extLst>
                  <a:ext uri="{0D108BD9-81ED-4DB2-BD59-A6C34878D82A}">
                    <a16:rowId xmlns:a16="http://schemas.microsoft.com/office/drawing/2014/main" val="10004"/>
                  </a:ext>
                </a:extLst>
              </a:tr>
              <a:tr h="789568">
                <a:tc>
                  <a:txBody>
                    <a:bodyPr/>
                    <a:lstStyle/>
                    <a:p>
                      <a:r>
                        <a:rPr lang="en-GB" sz="1200" dirty="0"/>
                        <a:t>Friday</a:t>
                      </a:r>
                    </a:p>
                  </a:txBody>
                  <a:tcPr/>
                </a:tc>
                <a:tc vMerge="1">
                  <a:txBody>
                    <a:bodyPr/>
                    <a:lstStyle/>
                    <a:p>
                      <a:endParaRPr lang="en-GB" sz="1200" dirty="0"/>
                    </a:p>
                  </a:txBody>
                  <a:tcPr/>
                </a:tc>
                <a:tc vMerge="1">
                  <a:txBody>
                    <a:bodyPr/>
                    <a:lstStyle/>
                    <a:p>
                      <a:endParaRPr lang="en-GB" sz="1200" dirty="0"/>
                    </a:p>
                  </a:txBody>
                  <a:tcPr/>
                </a:tc>
                <a:tc>
                  <a:txBody>
                    <a:bodyPr/>
                    <a:lstStyle/>
                    <a:p>
                      <a:r>
                        <a:rPr lang="en-GB" sz="1200" dirty="0"/>
                        <a:t>Sound of the day</a:t>
                      </a:r>
                    </a:p>
                  </a:txBody>
                  <a:tcPr/>
                </a:tc>
                <a:tc vMerge="1">
                  <a:txBody>
                    <a:bodyPr/>
                    <a:lstStyle/>
                    <a:p>
                      <a:endParaRPr lang="en-GB" sz="1200" dirty="0"/>
                    </a:p>
                  </a:txBody>
                  <a:tcPr/>
                </a:tc>
                <a:tc>
                  <a:txBody>
                    <a:bodyPr/>
                    <a:lstStyle/>
                    <a:p>
                      <a:r>
                        <a:rPr lang="en-GB" sz="1200" dirty="0"/>
                        <a:t>Maths</a:t>
                      </a:r>
                    </a:p>
                  </a:txBody>
                  <a:tcPr/>
                </a:tc>
                <a:tc vMerge="1">
                  <a:txBody>
                    <a:bodyPr/>
                    <a:lstStyle/>
                    <a:p>
                      <a:endParaRPr lang="en-GB" sz="1200" dirty="0"/>
                    </a:p>
                  </a:txBody>
                  <a:tcPr vert="vert27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a:t>Child initiated learning</a:t>
                      </a:r>
                    </a:p>
                    <a:p>
                      <a:endParaRPr lang="en-GB" sz="1200" dirty="0"/>
                    </a:p>
                  </a:txBody>
                  <a:tcPr/>
                </a:tc>
                <a:tc vMerge="1">
                  <a:txBody>
                    <a:bodyPr/>
                    <a:lstStyle/>
                    <a:p>
                      <a:endParaRPr lang="en-GB" sz="1200" dirty="0"/>
                    </a:p>
                  </a:txBody>
                  <a:tcPr/>
                </a:tc>
                <a:tc vMerge="1">
                  <a:txBody>
                    <a:bodyPr/>
                    <a:lstStyle/>
                    <a:p>
                      <a:endParaRPr lang="en-GB" sz="12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43815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46E39-D57D-5C08-B59F-8907BE93A55A}"/>
              </a:ext>
            </a:extLst>
          </p:cNvPr>
          <p:cNvSpPr>
            <a:spLocks noGrp="1"/>
          </p:cNvSpPr>
          <p:nvPr>
            <p:ph type="title"/>
          </p:nvPr>
        </p:nvSpPr>
        <p:spPr/>
        <p:txBody>
          <a:bodyPr/>
          <a:lstStyle/>
          <a:p>
            <a:r>
              <a:rPr lang="en-US" dirty="0"/>
              <a:t>Our topics</a:t>
            </a:r>
          </a:p>
        </p:txBody>
      </p:sp>
      <p:sp>
        <p:nvSpPr>
          <p:cNvPr id="3" name="Text Placeholder 2">
            <a:extLst>
              <a:ext uri="{FF2B5EF4-FFF2-40B4-BE49-F238E27FC236}">
                <a16:creationId xmlns:a16="http://schemas.microsoft.com/office/drawing/2014/main" id="{01BDA972-5053-0179-A2B4-005F3FD8B269}"/>
              </a:ext>
            </a:extLst>
          </p:cNvPr>
          <p:cNvSpPr>
            <a:spLocks noGrp="1"/>
          </p:cNvSpPr>
          <p:nvPr>
            <p:ph type="body" idx="1"/>
          </p:nvPr>
        </p:nvSpPr>
        <p:spPr>
          <a:xfrm>
            <a:off x="675745" y="2160983"/>
            <a:ext cx="2093588" cy="576262"/>
          </a:xfrm>
        </p:spPr>
        <p:txBody>
          <a:bodyPr/>
          <a:lstStyle/>
          <a:p>
            <a:r>
              <a:rPr lang="en-US" dirty="0"/>
              <a:t>Autumn – all about me</a:t>
            </a:r>
          </a:p>
        </p:txBody>
      </p:sp>
      <p:sp>
        <p:nvSpPr>
          <p:cNvPr id="4" name="Content Placeholder 3">
            <a:extLst>
              <a:ext uri="{FF2B5EF4-FFF2-40B4-BE49-F238E27FC236}">
                <a16:creationId xmlns:a16="http://schemas.microsoft.com/office/drawing/2014/main" id="{1296A158-2190-9DC4-C9BF-FE804D5D2986}"/>
              </a:ext>
            </a:extLst>
          </p:cNvPr>
          <p:cNvSpPr>
            <a:spLocks noGrp="1"/>
          </p:cNvSpPr>
          <p:nvPr>
            <p:ph sz="half" idx="2"/>
          </p:nvPr>
        </p:nvSpPr>
        <p:spPr>
          <a:xfrm>
            <a:off x="675745" y="2737245"/>
            <a:ext cx="2924860" cy="3304117"/>
          </a:xfrm>
        </p:spPr>
        <p:txBody>
          <a:bodyPr vert="horz" lIns="91440" tIns="45720" rIns="91440" bIns="45720" rtlCol="0" anchor="t">
            <a:normAutofit/>
          </a:bodyPr>
          <a:lstStyle/>
          <a:p>
            <a:r>
              <a:rPr lang="en-US" dirty="0"/>
              <a:t>Me</a:t>
            </a:r>
          </a:p>
          <a:p>
            <a:r>
              <a:rPr lang="en-US" dirty="0"/>
              <a:t>My family</a:t>
            </a:r>
          </a:p>
          <a:p>
            <a:r>
              <a:rPr lang="en-US" dirty="0"/>
              <a:t>My school</a:t>
            </a:r>
          </a:p>
          <a:p>
            <a:r>
              <a:rPr lang="en-US" dirty="0"/>
              <a:t>My body</a:t>
            </a:r>
          </a:p>
          <a:p>
            <a:r>
              <a:rPr lang="en-US" dirty="0"/>
              <a:t>Likes and dislikes</a:t>
            </a:r>
          </a:p>
          <a:p>
            <a:r>
              <a:rPr lang="en-US" dirty="0"/>
              <a:t>Rights and responsibilities</a:t>
            </a:r>
          </a:p>
          <a:p>
            <a:endParaRPr lang="en-US" dirty="0"/>
          </a:p>
        </p:txBody>
      </p:sp>
      <p:sp>
        <p:nvSpPr>
          <p:cNvPr id="5" name="Text Placeholder 4">
            <a:extLst>
              <a:ext uri="{FF2B5EF4-FFF2-40B4-BE49-F238E27FC236}">
                <a16:creationId xmlns:a16="http://schemas.microsoft.com/office/drawing/2014/main" id="{F7B1C667-AEFC-96D1-C156-06EE93B0E890}"/>
              </a:ext>
            </a:extLst>
          </p:cNvPr>
          <p:cNvSpPr>
            <a:spLocks noGrp="1"/>
          </p:cNvSpPr>
          <p:nvPr>
            <p:ph type="body" sz="quarter" idx="3"/>
          </p:nvPr>
        </p:nvSpPr>
        <p:spPr>
          <a:xfrm>
            <a:off x="3605946" y="2160983"/>
            <a:ext cx="2924855" cy="576262"/>
          </a:xfrm>
        </p:spPr>
        <p:txBody>
          <a:bodyPr/>
          <a:lstStyle/>
          <a:p>
            <a:r>
              <a:rPr lang="en-US" dirty="0"/>
              <a:t>Spring – woodland animals</a:t>
            </a:r>
          </a:p>
        </p:txBody>
      </p:sp>
      <p:sp>
        <p:nvSpPr>
          <p:cNvPr id="6" name="Content Placeholder 5">
            <a:extLst>
              <a:ext uri="{FF2B5EF4-FFF2-40B4-BE49-F238E27FC236}">
                <a16:creationId xmlns:a16="http://schemas.microsoft.com/office/drawing/2014/main" id="{F9D8E028-E5F5-E42F-9E59-88214182418B}"/>
              </a:ext>
            </a:extLst>
          </p:cNvPr>
          <p:cNvSpPr>
            <a:spLocks noGrp="1"/>
          </p:cNvSpPr>
          <p:nvPr>
            <p:ph sz="quarter" idx="4"/>
          </p:nvPr>
        </p:nvSpPr>
        <p:spPr>
          <a:xfrm>
            <a:off x="3605947" y="2737245"/>
            <a:ext cx="3104963" cy="3304117"/>
          </a:xfrm>
        </p:spPr>
        <p:txBody>
          <a:bodyPr vert="horz" lIns="91440" tIns="45720" rIns="91440" bIns="45720" rtlCol="0" anchor="t">
            <a:normAutofit/>
          </a:bodyPr>
          <a:lstStyle/>
          <a:p>
            <a:r>
              <a:rPr lang="en-US" dirty="0"/>
              <a:t>Foxes, hedgehogs, owls, birds, squirrels, rabbits, mice</a:t>
            </a:r>
          </a:p>
          <a:p>
            <a:r>
              <a:rPr lang="en-US" dirty="0"/>
              <a:t>Facts about our woodland animals</a:t>
            </a:r>
          </a:p>
          <a:p>
            <a:r>
              <a:rPr lang="en-US" dirty="0"/>
              <a:t>Fiction books</a:t>
            </a:r>
          </a:p>
          <a:p>
            <a:r>
              <a:rPr lang="en-US" dirty="0"/>
              <a:t>Lots of science &amp; nature</a:t>
            </a:r>
          </a:p>
        </p:txBody>
      </p:sp>
      <p:sp>
        <p:nvSpPr>
          <p:cNvPr id="8" name="Text Placeholder 4">
            <a:extLst>
              <a:ext uri="{FF2B5EF4-FFF2-40B4-BE49-F238E27FC236}">
                <a16:creationId xmlns:a16="http://schemas.microsoft.com/office/drawing/2014/main" id="{256F7076-B79D-9313-2C09-13DB9A7CFAE5}"/>
              </a:ext>
            </a:extLst>
          </p:cNvPr>
          <p:cNvSpPr txBox="1">
            <a:spLocks/>
          </p:cNvSpPr>
          <p:nvPr/>
        </p:nvSpPr>
        <p:spPr>
          <a:xfrm>
            <a:off x="7111147" y="2160983"/>
            <a:ext cx="2162855" cy="57626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r>
              <a:rPr lang="en-US" dirty="0"/>
              <a:t>Summer - growing</a:t>
            </a:r>
          </a:p>
        </p:txBody>
      </p:sp>
      <p:sp>
        <p:nvSpPr>
          <p:cNvPr id="10" name="Content Placeholder 5">
            <a:extLst>
              <a:ext uri="{FF2B5EF4-FFF2-40B4-BE49-F238E27FC236}">
                <a16:creationId xmlns:a16="http://schemas.microsoft.com/office/drawing/2014/main" id="{40C8C555-706D-9434-1F67-179B1E56295B}"/>
              </a:ext>
            </a:extLst>
          </p:cNvPr>
          <p:cNvSpPr txBox="1">
            <a:spLocks/>
          </p:cNvSpPr>
          <p:nvPr/>
        </p:nvSpPr>
        <p:spPr>
          <a:xfrm>
            <a:off x="7111147" y="2737245"/>
            <a:ext cx="3104963" cy="3304117"/>
          </a:xfrm>
          <a:prstGeom prst="rect">
            <a:avLst/>
          </a:prstGeom>
        </p:spPr>
        <p:txBody>
          <a:bodyPr vert="horz" lIns="91440" tIns="45720" rIns="91440" bIns="45720" rtlCol="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t>Grow vegetables, flowers</a:t>
            </a:r>
          </a:p>
          <a:p>
            <a:r>
              <a:rPr lang="en-US"/>
              <a:t>Life cycles</a:t>
            </a:r>
          </a:p>
          <a:p>
            <a:r>
              <a:rPr lang="en-US" dirty="0"/>
              <a:t>Lots of science &amp; nature</a:t>
            </a:r>
          </a:p>
          <a:p>
            <a:r>
              <a:rPr lang="en-US" dirty="0"/>
              <a:t>Transition to Year 1 – thinking about what we've learned and what we will learn next year.  </a:t>
            </a:r>
          </a:p>
        </p:txBody>
      </p:sp>
    </p:spTree>
    <p:extLst>
      <p:ext uri="{BB962C8B-B14F-4D97-AF65-F5344CB8AC3E}">
        <p14:creationId xmlns:p14="http://schemas.microsoft.com/office/powerpoint/2010/main" val="4098865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Bug Phonics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04526" y="107608"/>
            <a:ext cx="1152354" cy="1162392"/>
          </a:xfrm>
        </p:spPr>
      </p:pic>
      <p:sp>
        <p:nvSpPr>
          <p:cNvPr id="8" name="TextBox 7"/>
          <p:cNvSpPr txBox="1"/>
          <p:nvPr/>
        </p:nvSpPr>
        <p:spPr>
          <a:xfrm>
            <a:off x="798490" y="1725769"/>
            <a:ext cx="8475512" cy="3600986"/>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sz="1400" dirty="0"/>
              <a:t>Each week we will allocate games to practice sounds that we have introduced that week</a:t>
            </a:r>
          </a:p>
          <a:p>
            <a:pPr marL="285750" indent="-285750">
              <a:buFont typeface="Arial" panose="020B0604020202020204" pitchFamily="34" charset="0"/>
              <a:buChar char="•"/>
            </a:pPr>
            <a:r>
              <a:rPr lang="en-GB" sz="1400" dirty="0"/>
              <a:t>We will also allocate books to practice the sounds that we are learning</a:t>
            </a:r>
          </a:p>
          <a:p>
            <a:pPr marL="285750" indent="-285750">
              <a:buFont typeface="Arial" panose="020B0604020202020204" pitchFamily="34" charset="0"/>
              <a:buChar char="•"/>
            </a:pPr>
            <a:r>
              <a:rPr lang="en-GB" sz="1400" dirty="0"/>
              <a:t>Children should spend around 10 minutes on Bug Phonics each day, either playing a game or reading some of a book.  Please don’t feel that you need to read a whole book all in one go.  Some children will be able to but others may need to read one page at a time.  You know your child best so please go at their pace. </a:t>
            </a:r>
          </a:p>
          <a:p>
            <a:pPr marL="285750" indent="-285750">
              <a:buFont typeface="Arial" panose="020B0604020202020204" pitchFamily="34" charset="0"/>
              <a:buChar char="•"/>
            </a:pPr>
            <a:r>
              <a:rPr lang="en-GB" sz="1400" dirty="0"/>
              <a:t>Look at the first page – there are lots of ideas here for how to read the book such as the sounds that the book will focus on, any tricky words and comprehension. </a:t>
            </a:r>
          </a:p>
          <a:p>
            <a:pPr marL="285750" indent="-285750">
              <a:buFont typeface="Arial" panose="020B0604020202020204" pitchFamily="34" charset="0"/>
              <a:buChar char="•"/>
            </a:pPr>
            <a:r>
              <a:rPr lang="en-GB" sz="1400" b="1" dirty="0"/>
              <a:t>Click on the Bug  for an extra game.</a:t>
            </a:r>
            <a:r>
              <a:rPr lang="en-GB" sz="1400" dirty="0"/>
              <a:t> </a:t>
            </a:r>
          </a:p>
          <a:p>
            <a:pPr marL="285750" indent="-285750">
              <a:buFont typeface="Arial" panose="020B0604020202020204" pitchFamily="34" charset="0"/>
              <a:buChar char="•"/>
            </a:pPr>
            <a:r>
              <a:rPr lang="en-GB" sz="1400" dirty="0"/>
              <a:t>Each book can be re-read several times.  Each time, focus on something different – word reading, comprehension, looking for individual sounds or tricky words etc.  The Reading Framework, published earlier this year, recommends that children should re-read books to increase fluency: </a:t>
            </a:r>
            <a:r>
              <a:rPr lang="en-GB" sz="1400" dirty="0" err="1"/>
              <a:t>‘Re</a:t>
            </a:r>
            <a:r>
              <a:rPr lang="en-GB" sz="1400" dirty="0"/>
              <a:t>-reading a text, therefore, gradually increases the number of words in it that they can read ‘at a glance’.  </a:t>
            </a:r>
          </a:p>
          <a:p>
            <a:pPr marL="285750" indent="-285750">
              <a:buFont typeface="Arial" panose="020B0604020202020204" pitchFamily="34" charset="0"/>
              <a:buChar char="•"/>
            </a:pPr>
            <a:r>
              <a:rPr lang="en-GB" sz="1400" dirty="0"/>
              <a:t>There are further follow-up ideas on the last page of the book.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278439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Reading books</a:t>
            </a:r>
            <a:br>
              <a:rPr lang="en-GB" dirty="0"/>
            </a:br>
            <a:r>
              <a:rPr lang="en-GB" sz="2400" dirty="0">
                <a:solidFill>
                  <a:schemeClr val="tx1"/>
                </a:solidFill>
              </a:rPr>
              <a:t>Children will have access to books online (Bug Club) and a physical reading book</a:t>
            </a:r>
            <a:endParaRPr lang="en-GB"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GB" dirty="0"/>
              <a:t>Each week we assess which sounds your child knows.  Children should be reading books with sounds and tricky words that they know so we would not allocate books to them if they do not recognise those sounds and/or tricky words yet.  We will constantly reassess and change book allocations accordingly.  </a:t>
            </a:r>
          </a:p>
          <a:p>
            <a:pPr>
              <a:buFont typeface="Wingdings" panose="05000000000000000000" pitchFamily="2" charset="2"/>
              <a:buChar char="§"/>
            </a:pPr>
            <a:r>
              <a:rPr lang="en-GB" dirty="0"/>
              <a:t>We will also be sending a book home from school each week for your child to share with you.  Again, please look at the suggestions at the beginning and end of the book and feel free to re-read the book several times.  The books that we send home will include sounds that your child recognises.  Please continue to play the games on Bug Phonics to learn all of the sounds that we have introduced.  Some children will take longer to learn the sounds.  Please focus on a few sounds at a time.  </a:t>
            </a:r>
          </a:p>
        </p:txBody>
      </p:sp>
    </p:spTree>
    <p:extLst>
      <p:ext uri="{BB962C8B-B14F-4D97-AF65-F5344CB8AC3E}">
        <p14:creationId xmlns:p14="http://schemas.microsoft.com/office/powerpoint/2010/main" val="3536597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987380"/>
          </a:xfrm>
        </p:spPr>
        <p:txBody>
          <a:bodyPr/>
          <a:lstStyle/>
          <a:p>
            <a:r>
              <a:rPr lang="en-GB" dirty="0"/>
              <a:t>How we teach reading</a:t>
            </a:r>
          </a:p>
        </p:txBody>
      </p:sp>
      <p:sp>
        <p:nvSpPr>
          <p:cNvPr id="4" name="TextBox 3"/>
          <p:cNvSpPr txBox="1"/>
          <p:nvPr/>
        </p:nvSpPr>
        <p:spPr>
          <a:xfrm>
            <a:off x="824248" y="1712890"/>
            <a:ext cx="8255358" cy="4247317"/>
          </a:xfrm>
          <a:prstGeom prst="rect">
            <a:avLst/>
          </a:prstGeom>
          <a:noFill/>
        </p:spPr>
        <p:txBody>
          <a:bodyPr wrap="square" lIns="91440" tIns="45720" rIns="91440" bIns="45720" rtlCol="0" anchor="t">
            <a:spAutoFit/>
          </a:bodyPr>
          <a:lstStyle/>
          <a:p>
            <a:r>
              <a:rPr lang="en-GB" dirty="0"/>
              <a:t>During the Autumn term, reading is taught through our phonics and ‘sound of the day’ lessons.  From January we will have reading and writing lessons each week.  Children will then have: </a:t>
            </a:r>
          </a:p>
          <a:p>
            <a:pPr marL="285750" indent="-285750">
              <a:buFont typeface="Arial" panose="020B0604020202020204" pitchFamily="34" charset="0"/>
              <a:buChar char="•"/>
            </a:pPr>
            <a:r>
              <a:rPr lang="en-GB" dirty="0"/>
              <a:t>Shared reading with teachers twice a week (whole class) – we teach word reading, inference, prediction, retrieval, sequencing and vocabulary using characters to help children remember the skills.  </a:t>
            </a:r>
          </a:p>
          <a:p>
            <a:pPr marL="285750" indent="-285750">
              <a:buFont typeface="Arial" panose="020B0604020202020204" pitchFamily="34" charset="0"/>
              <a:buChar char="•"/>
            </a:pPr>
            <a:r>
              <a:rPr lang="en-GB" dirty="0"/>
              <a:t>Guided reading with teachers twice a week in small groups</a:t>
            </a:r>
          </a:p>
          <a:p>
            <a:pPr marL="285750" indent="-285750">
              <a:buFont typeface="Arial" panose="020B0604020202020204" pitchFamily="34" charset="0"/>
              <a:buChar char="•"/>
            </a:pPr>
            <a:r>
              <a:rPr lang="en-GB" dirty="0"/>
              <a:t>Individual reading with our teaching assistants or teacher each week for children who need extra practice. </a:t>
            </a:r>
          </a:p>
          <a:p>
            <a:pPr marL="285750" indent="-285750">
              <a:buFont typeface="Arial" panose="020B0604020202020204" pitchFamily="34" charset="0"/>
              <a:buChar char="•"/>
            </a:pPr>
            <a:r>
              <a:rPr lang="en-GB" dirty="0"/>
              <a:t>Some children will not keep up with the pace at which we teach phonics.  They will take part in extra group work with their teacher or TA.  They will play phonics games and/or have extra reading opportunities during the week.  We may also send some games/activities home to support the children.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822774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8596668" cy="654027"/>
          </a:xfrm>
        </p:spPr>
        <p:txBody>
          <a:bodyPr/>
          <a:lstStyle/>
          <a:p>
            <a:r>
              <a:rPr lang="en-GB" dirty="0"/>
              <a:t>Early Writing</a:t>
            </a:r>
          </a:p>
        </p:txBody>
      </p:sp>
      <p:sp>
        <p:nvSpPr>
          <p:cNvPr id="3" name="TextBox 2"/>
          <p:cNvSpPr txBox="1"/>
          <p:nvPr/>
        </p:nvSpPr>
        <p:spPr>
          <a:xfrm>
            <a:off x="1333128" y="5859888"/>
            <a:ext cx="7323820" cy="3741208"/>
          </a:xfrm>
          <a:prstGeom prst="rect">
            <a:avLst/>
          </a:prstGeom>
          <a:noFill/>
        </p:spPr>
        <p:txBody>
          <a:bodyPr wrap="square" rtlCol="0">
            <a:spAutoFit/>
          </a:bodyPr>
          <a:lstStyle/>
          <a:p>
            <a:endParaRPr lang="en-GB" dirty="0"/>
          </a:p>
        </p:txBody>
      </p:sp>
      <p:pic>
        <p:nvPicPr>
          <p:cNvPr id="2050"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3" y="613992"/>
            <a:ext cx="6831050" cy="6244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974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1318"/>
          </a:xfrm>
        </p:spPr>
        <p:txBody>
          <a:bodyPr/>
          <a:lstStyle/>
          <a:p>
            <a:r>
              <a:rPr lang="en-GB" dirty="0"/>
              <a:t>How we teach writing</a:t>
            </a:r>
          </a:p>
        </p:txBody>
      </p:sp>
      <p:sp>
        <p:nvSpPr>
          <p:cNvPr id="3" name="TextBox 2"/>
          <p:cNvSpPr txBox="1"/>
          <p:nvPr/>
        </p:nvSpPr>
        <p:spPr>
          <a:xfrm>
            <a:off x="798490" y="1390918"/>
            <a:ext cx="8475512" cy="2862322"/>
          </a:xfrm>
          <a:prstGeom prst="rect">
            <a:avLst/>
          </a:prstGeom>
          <a:noFill/>
        </p:spPr>
        <p:txBody>
          <a:bodyPr wrap="square" rtlCol="0">
            <a:spAutoFit/>
          </a:bodyPr>
          <a:lstStyle/>
          <a:p>
            <a:pPr marL="285750" indent="-285750">
              <a:buFont typeface="Arial" panose="020B0604020202020204" pitchFamily="34" charset="0"/>
              <a:buChar char="•"/>
            </a:pPr>
            <a:r>
              <a:rPr lang="en-GB" dirty="0"/>
              <a:t>In the Autumn term we practice writing names, using the correct letter formation and a capital letter at the beginning. </a:t>
            </a:r>
          </a:p>
          <a:p>
            <a:pPr marL="285750" indent="-285750">
              <a:buFont typeface="Arial" panose="020B0604020202020204" pitchFamily="34" charset="0"/>
              <a:buChar char="•"/>
            </a:pPr>
            <a:r>
              <a:rPr lang="en-GB" dirty="0"/>
              <a:t>During phonics we use whiteboards to practice writing words containing the sounds that we are learning and tricky words. </a:t>
            </a:r>
          </a:p>
          <a:p>
            <a:pPr marL="285750" indent="-285750">
              <a:buFont typeface="Arial" panose="020B0604020202020204" pitchFamily="34" charset="0"/>
              <a:buChar char="•"/>
            </a:pPr>
            <a:r>
              <a:rPr lang="en-GB" dirty="0"/>
              <a:t>We also use magnetic letters and boards for children who find letter formation tricky.  </a:t>
            </a:r>
          </a:p>
          <a:p>
            <a:pPr marL="285750" indent="-285750">
              <a:buFont typeface="Arial" panose="020B0604020202020204" pitchFamily="34" charset="0"/>
              <a:buChar char="•"/>
            </a:pPr>
            <a:r>
              <a:rPr lang="en-GB" dirty="0"/>
              <a:t>We provide lots of opportunity to develop fine motor skills.  </a:t>
            </a:r>
          </a:p>
          <a:p>
            <a:pPr marL="285750" indent="-285750">
              <a:buFont typeface="Arial" panose="020B0604020202020204" pitchFamily="34" charset="0"/>
              <a:buChar char="•"/>
            </a:pPr>
            <a:r>
              <a:rPr lang="en-GB" dirty="0"/>
              <a:t>Each area in school has opportunities for children to write independently  whilst engaged in child initiated learning (include photos)</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4988145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547</TotalTime>
  <Words>1912</Words>
  <Application>Microsoft Office PowerPoint</Application>
  <PresentationFormat>Widescreen</PresentationFormat>
  <Paragraphs>145</Paragraphs>
  <Slides>15</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Trebuchet MS</vt:lpstr>
      <vt:lpstr>Wingdings</vt:lpstr>
      <vt:lpstr>Wingdings 3</vt:lpstr>
      <vt:lpstr>Facet</vt:lpstr>
      <vt:lpstr>Welcome to Reception at Tylers Green First School</vt:lpstr>
      <vt:lpstr>PowerPoint Presentation</vt:lpstr>
      <vt:lpstr>PowerPoint Presentation</vt:lpstr>
      <vt:lpstr>Our topics</vt:lpstr>
      <vt:lpstr>Bug Phonics</vt:lpstr>
      <vt:lpstr>Reading books Children will have access to books online (Bug Club) and a physical reading book</vt:lpstr>
      <vt:lpstr>How we teach reading</vt:lpstr>
      <vt:lpstr>Early Writing</vt:lpstr>
      <vt:lpstr>How we teach writing</vt:lpstr>
      <vt:lpstr>How we teach writing</vt:lpstr>
      <vt:lpstr>How you can help at home</vt:lpstr>
      <vt:lpstr>Maths</vt:lpstr>
      <vt:lpstr>Our maths resources</vt:lpstr>
      <vt:lpstr>How to help your child be successful in school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Reception at Tylers Green First School</dc:title>
  <dc:creator>Caroline Hamilton</dc:creator>
  <cp:lastModifiedBy>C Hamilton</cp:lastModifiedBy>
  <cp:revision>185</cp:revision>
  <dcterms:created xsi:type="dcterms:W3CDTF">2022-10-18T08:43:21Z</dcterms:created>
  <dcterms:modified xsi:type="dcterms:W3CDTF">2024-10-11T09:45:20Z</dcterms:modified>
</cp:coreProperties>
</file>